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56" r:id="rId2"/>
    <p:sldId id="285" r:id="rId3"/>
    <p:sldId id="296" r:id="rId4"/>
    <p:sldId id="293" r:id="rId5"/>
    <p:sldId id="292" r:id="rId6"/>
    <p:sldId id="291" r:id="rId7"/>
    <p:sldId id="289" r:id="rId8"/>
    <p:sldId id="276" r:id="rId9"/>
    <p:sldId id="257" r:id="rId10"/>
    <p:sldId id="258" r:id="rId11"/>
    <p:sldId id="280" r:id="rId12"/>
    <p:sldId id="281" r:id="rId13"/>
    <p:sldId id="295" r:id="rId14"/>
    <p:sldId id="267" r:id="rId15"/>
    <p:sldId id="294" r:id="rId16"/>
    <p:sldId id="277" r:id="rId17"/>
    <p:sldId id="297" r:id="rId18"/>
    <p:sldId id="298" r:id="rId19"/>
    <p:sldId id="299" r:id="rId20"/>
    <p:sldId id="271" r:id="rId21"/>
    <p:sldId id="283" r:id="rId22"/>
    <p:sldId id="290" r:id="rId23"/>
    <p:sldId id="28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26" autoAdjust="0"/>
  </p:normalViewPr>
  <p:slideViewPr>
    <p:cSldViewPr snapToGrid="0">
      <p:cViewPr varScale="1">
        <p:scale>
          <a:sx n="87" d="100"/>
          <a:sy n="87" d="100"/>
        </p:scale>
        <p:origin x="648" y="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679398-7834-435D-AB03-E153DE612883}" type="datetimeFigureOut">
              <a:rPr lang="en-US" smtClean="0"/>
              <a:pPr/>
              <a:t>11/30/2014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A22CA0-6135-4DBB-91E4-16352C5986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278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22CA0-6135-4DBB-91E4-16352C5986CA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6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FC6AD-510A-4435-9BED-AE1F2C414674}" type="datetimeFigureOut">
              <a:rPr lang="en-US" smtClean="0"/>
              <a:pPr/>
              <a:t>11/30/2014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43300D6E-6DA7-47DA-8CCA-1CB21880CB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FC6AD-510A-4435-9BED-AE1F2C414674}" type="datetimeFigureOut">
              <a:rPr lang="en-US" smtClean="0"/>
              <a:pPr/>
              <a:t>11/30/2014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00D6E-6DA7-47DA-8CCA-1CB21880CB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FC6AD-510A-4435-9BED-AE1F2C414674}" type="datetimeFigureOut">
              <a:rPr lang="en-US" smtClean="0"/>
              <a:pPr/>
              <a:t>11/30/2014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00D6E-6DA7-47DA-8CCA-1CB21880CB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FC6AD-510A-4435-9BED-AE1F2C414674}" type="datetimeFigureOut">
              <a:rPr lang="en-US" smtClean="0"/>
              <a:pPr/>
              <a:t>11/30/2014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43300D6E-6DA7-47DA-8CCA-1CB21880CB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FC6AD-510A-4435-9BED-AE1F2C414674}" type="datetimeFigureOut">
              <a:rPr lang="en-US" smtClean="0"/>
              <a:pPr/>
              <a:t>11/30/2014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00D6E-6DA7-47DA-8CCA-1CB21880CB3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FC6AD-510A-4435-9BED-AE1F2C414674}" type="datetimeFigureOut">
              <a:rPr lang="en-US" smtClean="0"/>
              <a:pPr/>
              <a:t>11/30/2014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00D6E-6DA7-47DA-8CCA-1CB21880CB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FC6AD-510A-4435-9BED-AE1F2C414674}" type="datetimeFigureOut">
              <a:rPr lang="en-US" smtClean="0"/>
              <a:pPr/>
              <a:t>11/30/2014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43300D6E-6DA7-47DA-8CCA-1CB21880CB3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FC6AD-510A-4435-9BED-AE1F2C414674}" type="datetimeFigureOut">
              <a:rPr lang="en-US" smtClean="0"/>
              <a:pPr/>
              <a:t>11/30/2014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00D6E-6DA7-47DA-8CCA-1CB21880CB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FC6AD-510A-4435-9BED-AE1F2C414674}" type="datetimeFigureOut">
              <a:rPr lang="en-US" smtClean="0"/>
              <a:pPr/>
              <a:t>11/30/2014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00D6E-6DA7-47DA-8CCA-1CB21880CB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FC6AD-510A-4435-9BED-AE1F2C414674}" type="datetimeFigureOut">
              <a:rPr lang="en-US" smtClean="0"/>
              <a:pPr/>
              <a:t>11/30/2014</a:t>
            </a:fld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00D6E-6DA7-47DA-8CCA-1CB21880CB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FC6AD-510A-4435-9BED-AE1F2C414674}" type="datetimeFigureOut">
              <a:rPr lang="en-US" smtClean="0"/>
              <a:pPr/>
              <a:t>11/30/2014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00D6E-6DA7-47DA-8CCA-1CB21880CB3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2CDFC6AD-510A-4435-9BED-AE1F2C414674}" type="datetimeFigureOut">
              <a:rPr lang="en-US" smtClean="0"/>
              <a:pPr/>
              <a:t>11/30/2014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43300D6E-6DA7-47DA-8CCA-1CB21880CB3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13" Type="http://schemas.openxmlformats.org/officeDocument/2006/relationships/image" Target="../media/image33.jpg"/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12" Type="http://schemas.openxmlformats.org/officeDocument/2006/relationships/image" Target="../media/image32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g"/><Relationship Id="rId11" Type="http://schemas.openxmlformats.org/officeDocument/2006/relationships/image" Target="../media/image31.jpg"/><Relationship Id="rId5" Type="http://schemas.openxmlformats.org/officeDocument/2006/relationships/image" Target="../media/image25.jpg"/><Relationship Id="rId10" Type="http://schemas.openxmlformats.org/officeDocument/2006/relationships/image" Target="../media/image30.jpg"/><Relationship Id="rId4" Type="http://schemas.openxmlformats.org/officeDocument/2006/relationships/image" Target="../media/image24.jpg"/><Relationship Id="rId9" Type="http://schemas.openxmlformats.org/officeDocument/2006/relationships/image" Target="../media/image29.jpg"/><Relationship Id="rId1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66502"/>
            <a:ext cx="12192000" cy="1363288"/>
          </a:xfrm>
        </p:spPr>
        <p:txBody>
          <a:bodyPr>
            <a:normAutofit fontScale="90000"/>
          </a:bodyPr>
          <a:lstStyle/>
          <a:p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dirty="0"/>
              <a:t/>
            </a:r>
            <a:br>
              <a:rPr lang="en-US" sz="2000" b="1" dirty="0"/>
            </a:br>
            <a:r>
              <a:rPr lang="en-US" sz="4400" b="1" dirty="0"/>
              <a:t>Federal Natural Resource Division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dirty="0"/>
              <a:t/>
            </a:r>
            <a:br>
              <a:rPr lang="en-US" sz="2000" b="1" dirty="0"/>
            </a:br>
            <a:endParaRPr lang="en-US" sz="2000" b="1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371643" y="372862"/>
            <a:ext cx="3820357" cy="545716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b="1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b="1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b="1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b="1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b="1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b="1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b="1" dirty="0" smtClean="0"/>
          </a:p>
          <a:p>
            <a:pPr algn="l"/>
            <a:endParaRPr lang="en-US" sz="2000" b="1" dirty="0" smtClean="0"/>
          </a:p>
          <a:p>
            <a:endParaRPr lang="en-US" sz="2000" b="1" dirty="0"/>
          </a:p>
          <a:p>
            <a:endParaRPr lang="en-US" sz="2000" b="1" dirty="0" smtClean="0"/>
          </a:p>
          <a:p>
            <a:endParaRPr lang="en-US" sz="2000" b="1" dirty="0"/>
          </a:p>
          <a:p>
            <a:endParaRPr lang="en-US" sz="2000" b="1" dirty="0" smtClean="0"/>
          </a:p>
          <a:p>
            <a:endParaRPr lang="en-US" sz="2000" b="1" dirty="0"/>
          </a:p>
          <a:p>
            <a:endParaRPr lang="en-US" sz="2000" b="1" dirty="0" smtClean="0"/>
          </a:p>
          <a:p>
            <a:endParaRPr lang="en-US" sz="2000" b="1" dirty="0"/>
          </a:p>
          <a:p>
            <a:endParaRPr lang="en-US" sz="2000" b="1" dirty="0" smtClean="0"/>
          </a:p>
          <a:p>
            <a:endParaRPr lang="en-US" sz="2000" b="1" dirty="0"/>
          </a:p>
        </p:txBody>
      </p:sp>
      <p:pic>
        <p:nvPicPr>
          <p:cNvPr id="1028" name="Picture 4" descr="Crop Production Servic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3139" y="516530"/>
            <a:ext cx="3122826" cy="13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71021" y="2068497"/>
            <a:ext cx="6818051" cy="545716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dirty="0"/>
              <a:t/>
            </a:r>
            <a:br>
              <a:rPr lang="en-US" sz="1800" dirty="0"/>
            </a:br>
            <a:endParaRPr lang="en-US" sz="1800" b="1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b="1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b="1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b="1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b="1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b="1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b="1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b="1" dirty="0" smtClean="0"/>
          </a:p>
          <a:p>
            <a:pPr algn="l"/>
            <a:endParaRPr lang="en-US" sz="2000" b="1" dirty="0" smtClean="0"/>
          </a:p>
          <a:p>
            <a:endParaRPr lang="en-US" sz="2000" b="1" dirty="0"/>
          </a:p>
          <a:p>
            <a:endParaRPr lang="en-US" sz="2000" b="1" dirty="0" smtClean="0"/>
          </a:p>
          <a:p>
            <a:endParaRPr lang="en-US" sz="2000" b="1" dirty="0"/>
          </a:p>
          <a:p>
            <a:endParaRPr lang="en-US" sz="2000" b="1" dirty="0" smtClean="0"/>
          </a:p>
          <a:p>
            <a:endParaRPr lang="en-US" sz="2000" b="1" dirty="0"/>
          </a:p>
          <a:p>
            <a:endParaRPr lang="en-US" sz="2000" b="1" dirty="0" smtClean="0"/>
          </a:p>
          <a:p>
            <a:endParaRPr lang="en-US" sz="2000" b="1" dirty="0"/>
          </a:p>
          <a:p>
            <a:endParaRPr lang="en-US" sz="2000" b="1" dirty="0" smtClean="0"/>
          </a:p>
          <a:p>
            <a:endParaRPr lang="en-US" sz="20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" y="3195960"/>
            <a:ext cx="3799643" cy="2845293"/>
          </a:xfrm>
          <a:prstGeom prst="rect">
            <a:avLst/>
          </a:prstGeom>
        </p:spPr>
      </p:pic>
      <p:pic>
        <p:nvPicPr>
          <p:cNvPr id="10" name="Picture 14" descr="Regal Fritillary Butterfl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728" y="3195960"/>
            <a:ext cx="3842609" cy="285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://www.fws.gov/ncsandhills/media/habita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0924" y="3195960"/>
            <a:ext cx="4051177" cy="2891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1518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1"/>
            <a:ext cx="12192000" cy="683581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Batching Operations</a:t>
            </a:r>
            <a:endParaRPr lang="en-US" sz="32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37" y="887766"/>
            <a:ext cx="7525746" cy="566928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8187070" y="1226288"/>
            <a:ext cx="4004930" cy="490393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 smtClean="0"/>
              <a:t>Batching Operations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b="1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 smtClean="0"/>
              <a:t>Self contained system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 smtClean="0"/>
              <a:t>Mobile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 smtClean="0"/>
              <a:t>BMP (Industry Standard)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 smtClean="0"/>
              <a:t>Cost Efficient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 smtClean="0"/>
              <a:t>Cost Per Acre + or - $300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b="1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b="1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b="1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b="1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b="1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b="1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b="1" dirty="0" smtClean="0"/>
          </a:p>
          <a:p>
            <a:pPr algn="l"/>
            <a:endParaRPr lang="en-US" sz="2000" b="1" dirty="0" smtClean="0"/>
          </a:p>
          <a:p>
            <a:endParaRPr lang="en-US" sz="2000" b="1" dirty="0"/>
          </a:p>
          <a:p>
            <a:endParaRPr lang="en-US" sz="2000" b="1" dirty="0" smtClean="0"/>
          </a:p>
          <a:p>
            <a:endParaRPr lang="en-US" sz="2000" b="1" dirty="0"/>
          </a:p>
          <a:p>
            <a:endParaRPr lang="en-US" sz="2000" b="1" dirty="0" smtClean="0"/>
          </a:p>
          <a:p>
            <a:endParaRPr lang="en-US" sz="2000" b="1" dirty="0"/>
          </a:p>
          <a:p>
            <a:endParaRPr lang="en-US" sz="2000" b="1" dirty="0" smtClean="0"/>
          </a:p>
          <a:p>
            <a:endParaRPr lang="en-US" sz="2000" b="1" dirty="0"/>
          </a:p>
          <a:p>
            <a:endParaRPr lang="en-US" sz="2000" b="1" dirty="0" smtClean="0"/>
          </a:p>
          <a:p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124867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797"/>
            <a:ext cx="12192000" cy="706171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Ft Drum – TimberMark System</a:t>
            </a:r>
            <a:endParaRPr lang="en-US" sz="3200" b="1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353887" y="1082599"/>
            <a:ext cx="3595457" cy="545716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 smtClean="0"/>
              <a:t>TimberMark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b="1" dirty="0"/>
          </a:p>
          <a:p>
            <a:pPr marL="342900" indent="-342900" algn="l">
              <a:buFont typeface="Courier New" panose="02070309020205020404" pitchFamily="49" charset="0"/>
              <a:buChar char="o"/>
            </a:pPr>
            <a:r>
              <a:rPr lang="en-US" sz="1800" dirty="0" smtClean="0"/>
              <a:t>Capable of translating GIS inputs into lines on the ground, making the invisible lines visible.</a:t>
            </a:r>
          </a:p>
          <a:p>
            <a:pPr marL="342900" indent="-342900" algn="l">
              <a:buFont typeface="Courier New" panose="02070309020205020404" pitchFamily="49" charset="0"/>
              <a:buChar char="o"/>
            </a:pPr>
            <a:r>
              <a:rPr lang="en-US" sz="1800" dirty="0" smtClean="0"/>
              <a:t>Provides one more layer of credibility for project managers responsible for public affairs.</a:t>
            </a:r>
          </a:p>
          <a:p>
            <a:pPr marL="342900" indent="-342900" algn="l">
              <a:buFont typeface="Courier New" panose="02070309020205020404" pitchFamily="49" charset="0"/>
              <a:buChar char="o"/>
            </a:pPr>
            <a:r>
              <a:rPr lang="en-US" sz="1800" dirty="0" smtClean="0"/>
              <a:t>Utilizes Nelson tree marking paint for marking operations.</a:t>
            </a:r>
          </a:p>
          <a:p>
            <a:pPr marL="342900" indent="-342900" algn="l">
              <a:buFont typeface="Courier New" panose="02070309020205020404" pitchFamily="49" charset="0"/>
              <a:buChar char="o"/>
            </a:pPr>
            <a:r>
              <a:rPr lang="en-US" sz="1800" dirty="0" smtClean="0"/>
              <a:t>The same pilot that does the painting applies the herbicides, thus providing one more layer of awareness within the spraying operation.</a:t>
            </a:r>
          </a:p>
          <a:p>
            <a:pPr algn="l"/>
            <a:endParaRPr lang="en-US" sz="1800" b="1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b="1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b="1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b="1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b="1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b="1" dirty="0" smtClean="0"/>
          </a:p>
          <a:p>
            <a:pPr algn="l"/>
            <a:endParaRPr lang="en-US" sz="2000" b="1" dirty="0" smtClean="0"/>
          </a:p>
          <a:p>
            <a:endParaRPr lang="en-US" sz="2000" b="1" dirty="0"/>
          </a:p>
          <a:p>
            <a:endParaRPr lang="en-US" sz="2000" b="1" dirty="0" smtClean="0"/>
          </a:p>
          <a:p>
            <a:endParaRPr lang="en-US" sz="2000" b="1" dirty="0"/>
          </a:p>
          <a:p>
            <a:endParaRPr lang="en-US" sz="2000" b="1" dirty="0" smtClean="0"/>
          </a:p>
          <a:p>
            <a:endParaRPr lang="en-US" sz="2000" b="1" dirty="0"/>
          </a:p>
          <a:p>
            <a:endParaRPr lang="en-US" sz="2000" b="1" dirty="0" smtClean="0"/>
          </a:p>
          <a:p>
            <a:endParaRPr lang="en-US" sz="2000" b="1" dirty="0"/>
          </a:p>
          <a:p>
            <a:endParaRPr lang="en-US" sz="2000" b="1" dirty="0" smtClean="0"/>
          </a:p>
          <a:p>
            <a:endParaRPr lang="en-US" sz="20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17" y="976543"/>
            <a:ext cx="7528256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006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745724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Ft Drum – TimberMark Delineation</a:t>
            </a:r>
            <a:endParaRPr lang="en-US" sz="3200" b="1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404530" y="1256305"/>
            <a:ext cx="3464916" cy="514268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 smtClean="0"/>
              <a:t>TimberMark Delineation</a:t>
            </a:r>
          </a:p>
          <a:p>
            <a:pPr algn="l"/>
            <a:endParaRPr lang="en-US" sz="1800" b="1" dirty="0"/>
          </a:p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en-US" sz="1800" dirty="0" smtClean="0"/>
              <a:t>Paint used to delineate area to be sprayed.</a:t>
            </a:r>
          </a:p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en-US" sz="1800" dirty="0" smtClean="0"/>
              <a:t>Paint is designed to last one year.</a:t>
            </a:r>
          </a:p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en-US" sz="1800" dirty="0" smtClean="0"/>
              <a:t>Requirement for use is written into the Ft. Drum Environmental Assessment.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b="1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b="1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b="1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b="1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b="1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b="1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b="1" dirty="0" smtClean="0"/>
          </a:p>
          <a:p>
            <a:pPr algn="l"/>
            <a:endParaRPr lang="en-US" sz="2000" b="1" dirty="0" smtClean="0"/>
          </a:p>
          <a:p>
            <a:endParaRPr lang="en-US" sz="2000" b="1" dirty="0"/>
          </a:p>
          <a:p>
            <a:endParaRPr lang="en-US" sz="2000" b="1" dirty="0" smtClean="0"/>
          </a:p>
          <a:p>
            <a:endParaRPr lang="en-US" sz="2000" b="1" dirty="0"/>
          </a:p>
          <a:p>
            <a:endParaRPr lang="en-US" sz="2000" b="1" dirty="0" smtClean="0"/>
          </a:p>
          <a:p>
            <a:endParaRPr lang="en-US" sz="2000" b="1" dirty="0"/>
          </a:p>
          <a:p>
            <a:endParaRPr lang="en-US" sz="2000" b="1" dirty="0" smtClean="0"/>
          </a:p>
          <a:p>
            <a:endParaRPr lang="en-US" sz="2000" b="1" dirty="0"/>
          </a:p>
          <a:p>
            <a:endParaRPr lang="en-US" sz="2000" b="1" dirty="0" smtClean="0"/>
          </a:p>
          <a:p>
            <a:endParaRPr lang="en-US" sz="20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01" y="972501"/>
            <a:ext cx="7525981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314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97723" y="0"/>
            <a:ext cx="10260824" cy="6994113"/>
            <a:chOff x="0" y="-37290"/>
            <a:chExt cx="9448800" cy="7123890"/>
          </a:xfrm>
        </p:grpSpPr>
        <p:pic>
          <p:nvPicPr>
            <p:cNvPr id="4" name="Picture 3" descr="OP6 102005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4724400" cy="3543300"/>
            </a:xfrm>
            <a:prstGeom prst="rect">
              <a:avLst/>
            </a:prstGeom>
          </p:spPr>
        </p:pic>
        <p:pic>
          <p:nvPicPr>
            <p:cNvPr id="5" name="Picture 4" descr="072006#8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24400" y="-37290"/>
              <a:ext cx="4724400" cy="3618689"/>
            </a:xfrm>
            <a:prstGeom prst="rect">
              <a:avLst/>
            </a:prstGeom>
          </p:spPr>
        </p:pic>
        <p:pic>
          <p:nvPicPr>
            <p:cNvPr id="8" name="Picture 7" descr="OP6_072009#2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3543300"/>
              <a:ext cx="4724400" cy="35433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838200" y="304800"/>
              <a:ext cx="29731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Pre-Treatment October 2005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943600" y="381000"/>
              <a:ext cx="2762231" cy="369332"/>
            </a:xfrm>
            <a:prstGeom prst="rect">
              <a:avLst/>
            </a:prstGeom>
            <a:solidFill>
              <a:schemeClr val="bg2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Post Application July 2006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57200" y="3745468"/>
              <a:ext cx="38165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July 2009 – 3+ years after Treatment</a:t>
              </a:r>
            </a:p>
          </p:txBody>
        </p:sp>
        <p:pic>
          <p:nvPicPr>
            <p:cNvPr id="12" name="Picture 11" descr="IMG_1294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699000" y="3581400"/>
              <a:ext cx="4749800" cy="348615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616303" y="3733800"/>
              <a:ext cx="36694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July 2013 – 8 years after Treatment</a:t>
              </a:r>
            </a:p>
          </p:txBody>
        </p:sp>
      </p:grpSp>
      <p:sp>
        <p:nvSpPr>
          <p:cNvPr id="15" name="Title 1"/>
          <p:cNvSpPr txBox="1">
            <a:spLocks/>
          </p:cNvSpPr>
          <p:nvPr/>
        </p:nvSpPr>
        <p:spPr>
          <a:xfrm>
            <a:off x="10706168" y="1130785"/>
            <a:ext cx="1278754" cy="5063358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smtClean="0">
                <a:effectLst/>
              </a:rPr>
              <a:t>Ft Drum OP 6A</a:t>
            </a:r>
            <a:endParaRPr lang="en-US" sz="20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48721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1"/>
            <a:ext cx="12192000" cy="736848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Treatment Area</a:t>
            </a:r>
            <a:endParaRPr lang="en-US" sz="32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12" y="919235"/>
            <a:ext cx="7528259" cy="566928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8285259" y="1192696"/>
            <a:ext cx="3646329" cy="465104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 smtClean="0"/>
              <a:t>Post treatment view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b="1" dirty="0"/>
          </a:p>
          <a:p>
            <a:pPr marL="342900" indent="-342900" algn="l">
              <a:buFont typeface="Courier New" panose="02070309020205020404" pitchFamily="49" charset="0"/>
              <a:buChar char="o"/>
            </a:pPr>
            <a:r>
              <a:rPr lang="en-US" sz="1800" dirty="0" smtClean="0"/>
              <a:t>Riparian zone along river.</a:t>
            </a:r>
          </a:p>
          <a:p>
            <a:pPr marL="342900" indent="-342900" algn="l">
              <a:buFont typeface="Courier New" panose="02070309020205020404" pitchFamily="49" charset="0"/>
              <a:buChar char="o"/>
            </a:pPr>
            <a:r>
              <a:rPr lang="en-US" sz="1800" dirty="0" smtClean="0"/>
              <a:t>Ample fuel load for burn (when desired).</a:t>
            </a:r>
          </a:p>
          <a:p>
            <a:pPr marL="342900" indent="-342900" algn="l">
              <a:buFont typeface="Courier New" panose="02070309020205020404" pitchFamily="49" charset="0"/>
              <a:buChar char="o"/>
            </a:pPr>
            <a:r>
              <a:rPr lang="en-US" sz="1800" dirty="0" smtClean="0"/>
              <a:t>Uniform control throughout the treatment area.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b="1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b="1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b="1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b="1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b="1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b="1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b="1" dirty="0" smtClean="0"/>
          </a:p>
          <a:p>
            <a:pPr algn="l"/>
            <a:endParaRPr lang="en-US" sz="2000" b="1" dirty="0" smtClean="0"/>
          </a:p>
          <a:p>
            <a:endParaRPr lang="en-US" sz="2000" b="1" dirty="0"/>
          </a:p>
          <a:p>
            <a:endParaRPr lang="en-US" sz="2000" b="1" dirty="0" smtClean="0"/>
          </a:p>
          <a:p>
            <a:endParaRPr lang="en-US" sz="2000" b="1" dirty="0"/>
          </a:p>
          <a:p>
            <a:endParaRPr lang="en-US" sz="2000" b="1" dirty="0" smtClean="0"/>
          </a:p>
          <a:p>
            <a:endParaRPr lang="en-US" sz="2000" b="1" dirty="0"/>
          </a:p>
          <a:p>
            <a:endParaRPr lang="en-US" sz="2000" b="1" dirty="0" smtClean="0"/>
          </a:p>
          <a:p>
            <a:endParaRPr lang="en-US" sz="2000" b="1" dirty="0"/>
          </a:p>
          <a:p>
            <a:endParaRPr lang="en-US" sz="2000" b="1" dirty="0" smtClean="0"/>
          </a:p>
          <a:p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751429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460690" y="0"/>
            <a:ext cx="6270283" cy="6858000"/>
            <a:chOff x="0" y="0"/>
            <a:chExt cx="7652082" cy="8702802"/>
          </a:xfrm>
        </p:grpSpPr>
        <p:pic>
          <p:nvPicPr>
            <p:cNvPr id="9" name="Picture 8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762" y="0"/>
              <a:ext cx="6396990" cy="763524"/>
            </a:xfrm>
            <a:prstGeom prst="rect">
              <a:avLst/>
            </a:prstGeom>
          </p:spPr>
        </p:pic>
        <p:pic>
          <p:nvPicPr>
            <p:cNvPr id="10" name="Picture 9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762" y="760476"/>
              <a:ext cx="6396990" cy="762762"/>
            </a:xfrm>
            <a:prstGeom prst="rect">
              <a:avLst/>
            </a:prstGeom>
          </p:spPr>
        </p:pic>
        <p:pic>
          <p:nvPicPr>
            <p:cNvPr id="11" name="Picture 10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762" y="1520189"/>
              <a:ext cx="6396990" cy="763524"/>
            </a:xfrm>
            <a:prstGeom prst="rect">
              <a:avLst/>
            </a:prstGeom>
          </p:spPr>
        </p:pic>
        <p:pic>
          <p:nvPicPr>
            <p:cNvPr id="12" name="Picture 11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762" y="2280666"/>
              <a:ext cx="6396990" cy="762762"/>
            </a:xfrm>
            <a:prstGeom prst="rect">
              <a:avLst/>
            </a:prstGeom>
          </p:spPr>
        </p:pic>
        <p:pic>
          <p:nvPicPr>
            <p:cNvPr id="13" name="Picture 12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762" y="3040380"/>
              <a:ext cx="6396990" cy="762762"/>
            </a:xfrm>
            <a:prstGeom prst="rect">
              <a:avLst/>
            </a:prstGeom>
          </p:spPr>
        </p:pic>
        <p:pic>
          <p:nvPicPr>
            <p:cNvPr id="14" name="Picture 13"/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762" y="3800094"/>
              <a:ext cx="6396990" cy="763524"/>
            </a:xfrm>
            <a:prstGeom prst="rect">
              <a:avLst/>
            </a:prstGeom>
          </p:spPr>
        </p:pic>
        <p:pic>
          <p:nvPicPr>
            <p:cNvPr id="15" name="Picture 14"/>
            <p:cNvPicPr/>
            <p:nvPr/>
          </p:nvPicPr>
          <p:blipFill>
            <a:blip r:embed="rId8"/>
            <a:stretch>
              <a:fillRect/>
            </a:stretch>
          </p:blipFill>
          <p:spPr>
            <a:xfrm>
              <a:off x="762" y="4560570"/>
              <a:ext cx="6396990" cy="762762"/>
            </a:xfrm>
            <a:prstGeom prst="rect">
              <a:avLst/>
            </a:prstGeom>
          </p:spPr>
        </p:pic>
        <p:pic>
          <p:nvPicPr>
            <p:cNvPr id="16" name="Picture 15"/>
            <p:cNvPicPr/>
            <p:nvPr/>
          </p:nvPicPr>
          <p:blipFill>
            <a:blip r:embed="rId9"/>
            <a:stretch>
              <a:fillRect/>
            </a:stretch>
          </p:blipFill>
          <p:spPr>
            <a:xfrm>
              <a:off x="762" y="5320284"/>
              <a:ext cx="6396990" cy="763524"/>
            </a:xfrm>
            <a:prstGeom prst="rect">
              <a:avLst/>
            </a:prstGeom>
          </p:spPr>
        </p:pic>
        <p:pic>
          <p:nvPicPr>
            <p:cNvPr id="17" name="Picture 16"/>
            <p:cNvPicPr/>
            <p:nvPr/>
          </p:nvPicPr>
          <p:blipFill>
            <a:blip r:embed="rId10"/>
            <a:stretch>
              <a:fillRect/>
            </a:stretch>
          </p:blipFill>
          <p:spPr>
            <a:xfrm>
              <a:off x="762" y="6080759"/>
              <a:ext cx="6396990" cy="762762"/>
            </a:xfrm>
            <a:prstGeom prst="rect">
              <a:avLst/>
            </a:prstGeom>
          </p:spPr>
        </p:pic>
        <p:pic>
          <p:nvPicPr>
            <p:cNvPr id="18" name="Picture 17"/>
            <p:cNvPicPr/>
            <p:nvPr/>
          </p:nvPicPr>
          <p:blipFill>
            <a:blip r:embed="rId11"/>
            <a:stretch>
              <a:fillRect/>
            </a:stretch>
          </p:blipFill>
          <p:spPr>
            <a:xfrm>
              <a:off x="762" y="6840473"/>
              <a:ext cx="6396990" cy="763524"/>
            </a:xfrm>
            <a:prstGeom prst="rect">
              <a:avLst/>
            </a:prstGeom>
          </p:spPr>
        </p:pic>
        <p:pic>
          <p:nvPicPr>
            <p:cNvPr id="19" name="Picture 18"/>
            <p:cNvPicPr/>
            <p:nvPr/>
          </p:nvPicPr>
          <p:blipFill>
            <a:blip r:embed="rId12"/>
            <a:stretch>
              <a:fillRect/>
            </a:stretch>
          </p:blipFill>
          <p:spPr>
            <a:xfrm>
              <a:off x="762" y="7600949"/>
              <a:ext cx="6396990" cy="762762"/>
            </a:xfrm>
            <a:prstGeom prst="rect">
              <a:avLst/>
            </a:prstGeom>
          </p:spPr>
        </p:pic>
        <p:pic>
          <p:nvPicPr>
            <p:cNvPr id="20" name="Picture 19"/>
            <p:cNvPicPr/>
            <p:nvPr/>
          </p:nvPicPr>
          <p:blipFill>
            <a:blip r:embed="rId13"/>
            <a:stretch>
              <a:fillRect/>
            </a:stretch>
          </p:blipFill>
          <p:spPr>
            <a:xfrm>
              <a:off x="762" y="8360664"/>
              <a:ext cx="6396990" cy="342138"/>
            </a:xfrm>
            <a:prstGeom prst="rect">
              <a:avLst/>
            </a:prstGeom>
          </p:spPr>
        </p:pic>
        <p:sp>
          <p:nvSpPr>
            <p:cNvPr id="21" name="Shape 4113"/>
            <p:cNvSpPr/>
            <p:nvPr/>
          </p:nvSpPr>
          <p:spPr>
            <a:xfrm>
              <a:off x="1765554" y="1393698"/>
              <a:ext cx="2497836" cy="7041643"/>
            </a:xfrm>
            <a:custGeom>
              <a:avLst/>
              <a:gdLst/>
              <a:ahLst/>
              <a:cxnLst/>
              <a:rect l="0" t="0" r="0" b="0"/>
              <a:pathLst>
                <a:path w="2497836" h="7041643">
                  <a:moveTo>
                    <a:pt x="1668018" y="0"/>
                  </a:moveTo>
                  <a:lnTo>
                    <a:pt x="1973580" y="86868"/>
                  </a:lnTo>
                  <a:lnTo>
                    <a:pt x="2356104" y="175260"/>
                  </a:lnTo>
                  <a:lnTo>
                    <a:pt x="2380488" y="71628"/>
                  </a:lnTo>
                  <a:lnTo>
                    <a:pt x="2497836" y="152400"/>
                  </a:lnTo>
                  <a:lnTo>
                    <a:pt x="1812798" y="2731770"/>
                  </a:lnTo>
                  <a:lnTo>
                    <a:pt x="1623822" y="3581400"/>
                  </a:lnTo>
                  <a:lnTo>
                    <a:pt x="1411986" y="4594099"/>
                  </a:lnTo>
                  <a:lnTo>
                    <a:pt x="885444" y="7041643"/>
                  </a:lnTo>
                  <a:lnTo>
                    <a:pt x="0" y="6883908"/>
                  </a:lnTo>
                  <a:lnTo>
                    <a:pt x="513588" y="4767073"/>
                  </a:lnTo>
                  <a:lnTo>
                    <a:pt x="1668018" y="0"/>
                  </a:lnTo>
                </a:path>
              </a:pathLst>
            </a:custGeom>
            <a:ln w="25095" cap="rnd">
              <a:round/>
            </a:ln>
          </p:spPr>
          <p:style>
            <a:lnRef idx="1">
              <a:srgbClr val="FF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Shape 4114"/>
            <p:cNvSpPr/>
            <p:nvPr/>
          </p:nvSpPr>
          <p:spPr>
            <a:xfrm>
              <a:off x="0" y="0"/>
              <a:ext cx="6397752" cy="8698992"/>
            </a:xfrm>
            <a:custGeom>
              <a:avLst/>
              <a:gdLst/>
              <a:ahLst/>
              <a:cxnLst/>
              <a:rect l="0" t="0" r="0" b="0"/>
              <a:pathLst>
                <a:path w="6397752" h="8698992">
                  <a:moveTo>
                    <a:pt x="0" y="4349496"/>
                  </a:moveTo>
                  <a:lnTo>
                    <a:pt x="0" y="0"/>
                  </a:lnTo>
                  <a:lnTo>
                    <a:pt x="6397752" y="0"/>
                  </a:lnTo>
                  <a:lnTo>
                    <a:pt x="6397752" y="8698992"/>
                  </a:lnTo>
                  <a:lnTo>
                    <a:pt x="0" y="8698992"/>
                  </a:lnTo>
                  <a:lnTo>
                    <a:pt x="0" y="4349496"/>
                  </a:lnTo>
                </a:path>
              </a:pathLst>
            </a:custGeom>
            <a:ln w="38024" cap="flat">
              <a:round/>
            </a:ln>
          </p:spPr>
          <p:style>
            <a:lnRef idx="1">
              <a:srgbClr val="00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3" name="Shape 4115"/>
            <p:cNvSpPr/>
            <p:nvPr/>
          </p:nvSpPr>
          <p:spPr>
            <a:xfrm>
              <a:off x="3470148" y="8225028"/>
              <a:ext cx="2119884" cy="128016"/>
            </a:xfrm>
            <a:custGeom>
              <a:avLst/>
              <a:gdLst/>
              <a:ahLst/>
              <a:cxnLst/>
              <a:rect l="0" t="0" r="0" b="0"/>
              <a:pathLst>
                <a:path w="2119884" h="128016">
                  <a:moveTo>
                    <a:pt x="0" y="128016"/>
                  </a:moveTo>
                  <a:lnTo>
                    <a:pt x="0" y="0"/>
                  </a:lnTo>
                  <a:lnTo>
                    <a:pt x="265176" y="0"/>
                  </a:lnTo>
                  <a:lnTo>
                    <a:pt x="265176" y="128016"/>
                  </a:lnTo>
                  <a:lnTo>
                    <a:pt x="530352" y="128016"/>
                  </a:lnTo>
                  <a:lnTo>
                    <a:pt x="530352" y="0"/>
                  </a:lnTo>
                  <a:lnTo>
                    <a:pt x="794766" y="0"/>
                  </a:lnTo>
                  <a:lnTo>
                    <a:pt x="794766" y="128016"/>
                  </a:lnTo>
                  <a:lnTo>
                    <a:pt x="1059942" y="128016"/>
                  </a:lnTo>
                  <a:lnTo>
                    <a:pt x="1059942" y="0"/>
                  </a:lnTo>
                  <a:lnTo>
                    <a:pt x="2119884" y="0"/>
                  </a:lnTo>
                  <a:lnTo>
                    <a:pt x="2119884" y="128016"/>
                  </a:lnTo>
                </a:path>
              </a:pathLst>
            </a:custGeom>
            <a:ln w="12929" cap="rnd">
              <a:round/>
            </a:ln>
          </p:spPr>
          <p:style>
            <a:lnRef idx="1">
              <a:srgbClr val="00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435858" y="8395925"/>
              <a:ext cx="91824" cy="18462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0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897633" y="8395925"/>
              <a:ext cx="2459283" cy="18462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2,800700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376109" y="8395925"/>
              <a:ext cx="413448" cy="18462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1,400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628890" y="8246578"/>
              <a:ext cx="329635" cy="18462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Feet</a:t>
              </a:r>
              <a:endParaRPr lang="en-US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43662" y="1234398"/>
              <a:ext cx="756561" cy="104455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6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5039868" y="6322545"/>
              <a:ext cx="857773" cy="26956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450" b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Legend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Shape 4121"/>
            <p:cNvSpPr/>
            <p:nvPr/>
          </p:nvSpPr>
          <p:spPr>
            <a:xfrm>
              <a:off x="4860798" y="6626352"/>
              <a:ext cx="304800" cy="153162"/>
            </a:xfrm>
            <a:custGeom>
              <a:avLst/>
              <a:gdLst/>
              <a:ahLst/>
              <a:cxnLst/>
              <a:rect l="0" t="0" r="0" b="0"/>
              <a:pathLst>
                <a:path w="304800" h="153162">
                  <a:moveTo>
                    <a:pt x="304800" y="153162"/>
                  </a:moveTo>
                  <a:lnTo>
                    <a:pt x="0" y="153162"/>
                  </a:lnTo>
                  <a:lnTo>
                    <a:pt x="0" y="0"/>
                  </a:lnTo>
                  <a:lnTo>
                    <a:pt x="304800" y="0"/>
                  </a:lnTo>
                  <a:close/>
                </a:path>
              </a:pathLst>
            </a:custGeom>
            <a:ln w="25095" cap="rnd">
              <a:round/>
            </a:ln>
          </p:spPr>
          <p:style>
            <a:lnRef idx="1">
              <a:srgbClr val="FF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5229606" y="6635990"/>
              <a:ext cx="827031" cy="18915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AGRIspray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516636" y="139359"/>
              <a:ext cx="7135446" cy="43380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300" dirty="0">
                  <a:solidFill>
                    <a:srgbClr val="FFFFBE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Ft. Stewart / AEC October Demonstration</a:t>
              </a:r>
              <a:endParaRPr lang="en-US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2259330" y="512911"/>
              <a:ext cx="1929563" cy="33979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>
                  <a:solidFill>
                    <a:srgbClr val="FFFFBE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Provided Data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4" name="Picture 33"/>
          <p:cNvPicPr/>
          <p:nvPr/>
        </p:nvPicPr>
        <p:blipFill>
          <a:blip r:embed="rId14"/>
          <a:stretch>
            <a:fillRect/>
          </a:stretch>
        </p:blipFill>
        <p:spPr>
          <a:xfrm>
            <a:off x="6494887" y="1"/>
            <a:ext cx="5503996" cy="686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6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1"/>
            <a:ext cx="12192000" cy="717665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/>
              <a:t> Red Cockaded Woodpecker Habitat Restoration </a:t>
            </a:r>
            <a:r>
              <a:rPr lang="en-US" sz="1800" b="1" dirty="0" smtClean="0"/>
              <a:t>(Endangered Species)</a:t>
            </a:r>
            <a:endParaRPr lang="en-US" sz="1800" b="1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493000" y="1296141"/>
            <a:ext cx="4314301" cy="397237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3700" b="1" dirty="0" smtClean="0"/>
          </a:p>
          <a:p>
            <a:pPr algn="l"/>
            <a:endParaRPr lang="en-US" sz="2000" b="1" dirty="0" smtClean="0"/>
          </a:p>
          <a:p>
            <a:endParaRPr lang="en-US" sz="2000" b="1" dirty="0"/>
          </a:p>
          <a:p>
            <a:endParaRPr lang="en-US" sz="2000" b="1" dirty="0" smtClean="0"/>
          </a:p>
          <a:p>
            <a:endParaRPr lang="en-US" sz="2000" b="1" dirty="0"/>
          </a:p>
          <a:p>
            <a:endParaRPr lang="en-US" sz="2000" b="1" dirty="0" smtClean="0"/>
          </a:p>
          <a:p>
            <a:endParaRPr lang="en-US" sz="2000" b="1" dirty="0"/>
          </a:p>
          <a:p>
            <a:endParaRPr lang="en-US" sz="2000" b="1" dirty="0" smtClean="0"/>
          </a:p>
          <a:p>
            <a:endParaRPr lang="en-US" sz="2000" b="1" dirty="0"/>
          </a:p>
          <a:p>
            <a:endParaRPr lang="en-US" sz="2000" b="1" dirty="0" smtClean="0"/>
          </a:p>
          <a:p>
            <a:endParaRPr lang="en-US" sz="2000" b="1" dirty="0"/>
          </a:p>
        </p:txBody>
      </p:sp>
      <p:sp>
        <p:nvSpPr>
          <p:cNvPr id="6" name="AutoShape 2" descr="data:image/jpeg;base64,/9j/4AAQSkZJRgABAQAAAQABAAD/2wCEAAkGBhQSERUTExMWFRUVExgWFxYYGBobGhocGhgaGhoYGBoaGyYeFx4jGhgWHy8gIycpLSwsFx8xNTAqNScrLCkBCQoKDgwOGg8PGiwkHyUtLCwvKSwsLCktLCwsLSwsLiksLy8pKSwsLCwsLSwsLCwpKSwsKi4sLCwsLCksLCwsKf/AABEIAOAA4QMBIgACEQEDEQH/xAAbAAACAwEBAQAAAAAAAAAAAAAABAIDBQEGB//EADoQAQACAQMCBAQEBAUEAgMAAAECESEAEjEDQQQiUWEFMnGBE0KRoVKxwfAUI2LR4QYVcpIzghYk8f/EABkBAQADAQEAAAAAAAAAAAAAAAABAgMEBf/EACwRAAICAQMCBQMEAwAAAAAAAAABAhEDEiExQfATUWFxgSIysQShweFCkdH/2gAMAwEAAhEDEQA/APuOjRo0BV1+vtrUOl4rc1WueL6TKqNV+H8PIlaeutElpOWUsniUlsUy+PwJbWMzKfLd1Nj27Yv6alH45BGiWC8lfmY8vuP2zrI8V4iUOrIjLxOZPykZRMvF3Xb/ANfS9z3hfhvUnBf8T1KmNFFhK/W2y/WvKe95nUXf/kPTq9vUvzY2/wAN37PDWu//AJD0vSfb8jixfvg7XyepqUvhk2KPWk33rtUhCq/iE94mo/8Aaupd/wCIn37HrZj24+nvnQHZ/HIfljOXlJfK8LEOcr5jB6Ou9P47CXafF/K+tV7/AFMYw65L4VJAevNpW+Ltg01hPKn/ANnXZ/CliROrI2qic5bptzWNAQf+o+ldefgryubUr2ycuKR4zq/wHxWPW+UkeWMvNFPmvGfp/edUf9r6tv8A+zOqxiPOfb3j+mdWdf4bORIOvM3Ptg82D7SC+fKaA0NGuGu6ANGjRoA0aNGgDRqM+oHOqJeIfp5qf7+5oQ3QzejSr1wRv2/VK1ZLr5CuR/av99TQ1Iu0aWj17UExXHv/AMmqnrXES1w0evc9PXnSiNQ6zNROqLV6Tn1rYpi7fXtxQ/TVR4hHKi1ePlrPH0rShqNTRpX/ABsQtQFQb5ob/k/ppiMx41BayWjRo0AaNGjQBrg6JRvWR8D+D9Toy6r1Oq9TfLcCvlvk/wBWCPm9uDvFl4xTi23x08xyXxbpFjMKUz7bhr2Nsv8A1dRfjPRzUxqMpUZaiK/pWsjrdepz/wA6AjJYyhaG6WeLBixj9I331zqeKTzfjdNjKTn8MwG3cXWMNcPzPpqShsQ+NdFQJlpdfpz7tlevbR/3vo3X4seFu8YQc8cyj+prGPHDFHr9Lc3EYwpviTw/mp+we+pS635vxunKJZjpZ7o59oTzx+ioGqfHuilk7oVoVAabO3/D6Og+P9BL/EP681demTWX4bxG/prHqRGLe46dG2VxI7UvmN168nbXPDeMj1N8WfTlcJyp6SUBHL6huP1fY0Br/wDfOhj/ADY5vN4x2v19tN9HrE4kotiWPqPfXmnxYtT8R0uOYQqqnC+zl8wf+XetXf8AcZEfL14JH8O66fqJRVcsV9j9gPRaNZ3wv4tHqEY7t0ttrtYj9u3rWtHQBqEuqHfU9ZnizLn8xRuDL9uM+upRDdDfV8YHDngw/wAtR/xlGTJG3++2k2HzYP8A5I3nc/lxVe7oY/NRJ3RTtHMb9KeP5amimpjHUm1K+Yonb0a/maoOoyJVUrCXtxx7/L++uJ+Z2qMc3yYSse9/XQOQZRraRvNXnF3V8f26kgt8R1A+ZCO1cNXVd8euq/w5CKRWMd3dW77v0/fR0Yew309rXs1m3vn9NQgwI2m3/L4Xle135v8AnUAs6vSRjRHMuHso3wZ/412fWYpEKVccnFrEMue1fpqPUPMDPzG0qwu3PGeK1WfOxSSmfVp72vpRzi+M4A74fdutPMvOOyiSDgr93XTqu6Tx2lI47Vt74yX2V1Do9KqCNcljhzY3+b0pv+bq/rjWdtQp9LeD/wAf3ymgFgSIG0ZR2kWx/KJXZbvjsae+GtG3K/NkxStA8NVX6euszr+IXmKbpbLKUM5XAxxyXrR8Ff4l3j8M8uWnc5P77aNbWIyWrSaGjRo1U1DRo0aANGjSUuuxaVw0tHfh/WtCG6GvwY+h+mj8GP8ACfoaVl13ncVuD+Xtrh4heH89XiuONTRGpDE/BwUWEVi2YMfTU/wY+h+mkep1ZeZsxR8z7Pp6Nat6c5bnH5jv7GlDUM/gx/hP00fhHofpqZo1BYqj4WBghEyvB3bf31J6Ef4T9DU9GgIHRiNgXxdZ9f56no0aANZvxDlzywaAb81entrS0l48c8Zj3fR+nvqUVlwKzj817RuIdk4zj6n6aGGbrO4CpWjuy1L1K0dSVEyylqhDkDhP66JbS+I1O8fNTT2+2rlAekBMLO/y329fTDjVmxZOKfLKt2MYbr/bVdot7u93UvLTVmaeTVMnaUkWTGqpZfX3aeB9NQC3w8a6bUUkX8td/Mc4lzq5cRjKUaTJXoD3e+lovLTW2PdzbRLaj2ONW9KSB5akWSowLni7rjUA71OrAjPFjIMHrtP7+modPrEgCOd9otcr+20T0xqL0SMW4rJdoiKo1fZvn6BqPSyr5gCotNlgQPV5Wk799AMb0EuMbtY1x8ol8d/TvrLj8Q3zSG+ULRm3cWtpt7SBVHPy/fV/UI9TySh5WLKV5jOu1pd8XXqc51h+AlLoeI6fS6lsOp0dkGqvZ1PlrcO6m728ES9TQ6Wem6PQltiyKY/lK24xb6Yt/wD5pj4V4eiU2r6iSo4Cgifpl910v1PHxj0yUmMibEkLEKWnC5r73g1rGqsvGuTujRo1BYNGjRoA1R4uBteftz7fvq/RoDMXPMV3R7N9uDnR1XDKrqQt4ODsvpnjU+tHay8yGHi+3r6Y1B6WS97a3aA0eg6uZHZw+byxbitlega5KNZqIJnLeBb/AL9NQn0wtShl2cke5jgwrXq6nMNudoMtuQ4uuV0A90OpZnDq3WZ0upw1ebJMiqE59MPFad6HXZX5U9HGf6mqsumXaNGjUFg0aNGgDSfj5BSl89r/AG/TTPW6lC/37fvrG6/imdEmi1AaVGqw3Fz737alFZEulN2iVtqQ1FHaffDSfrq5upRB4swPN993Nj+2kQpCquhpRHMUf4n5WgePSrtsWNqmc2sZbcdslblzwmrlBiBasaQx/D7o0aX6EUiJIqILVYtdxVU8ZXOHXIEmIdsRtaQkYZV8x2zV6s3DFUiMpeWWEWyvRorj0O2oBzplgkSV1Jg1uKLbe1teX31Yxi7SiUWt0sq4+lpg1L8NVjgkish+YcOPrR7dtQ6/XBqka2w2vdw8cBR+jqAFgMt0vzOf4bLpeFMjqmDUfKC0G26LeYTy25Krg1b4nzFDRGn2kxt20nleOG8HOTVPR6TD8uZZSW3jsOcPOrVsVt6qoU8T0upGcpgWxIXI3XUZbqRwW7r5artrnh/AvVZBKXTmFRlcZMR+aEbppAbSys6YetbGISAyW4W6ZReX9Ey8c6zun1CHiulyr1Guld/MdQZwsxEqVhx+iwX2ezHYQ6kmHSmSsSMkQwMvOVWGMY/+1a9Oayfh/QXxHVmrhYkaxkg37+WMQ+jzetbVW7LJJBo0aNQWDRo0aANGjRoBXxQtlmY/7++qLzHMjnn6e5q/rwy+UcHpqisxFQBq69j+Tqxm+SuVS4xaxVMNPr75L1GNRFo+bgboJcRP31PaIx3NJ2tLzfZHRuxabYuF+m47mM1oQcl0yvkRAbK4vnnLR+2mvB9WLdN5M88hgf3++s+XjvNKmwAvHGc8f3WrC8UxTKx9WOBu8cfy+8uLRWM03sa+jVHhupdiilfo8X++jxPX2nfPp299UNrOy8ZG63GLv2ppv0zqt8aLtjluuMfX9n9K1mTlcZOCqlhqMyPFHe+Ffarw674fqbpCnnjIV3X5XcRBDvfFdm/e2naymvei/r+Lk8mApU/M8CcH1tMn10p1WVVhIxopwsfnKjG+Qr3Ndh4neSrcBHdtbk23z6Z7P9NQ63VOnE3WwNx2t2/myWBVN9301auhTWqs7K2F+UNxW5f4VZJaWl5v3vVfQJSJboHHnnfmMc88yxZ/PUD4hUjzQ3SuVh6G1jXct+umjol0Rnf4Z5HJf8hp+3p62cXHkpCcZ/ayUOhvzhKGllWLGOeKabeHXelas0TadqB/1Md2bK1V053cvNJIm8vEsPNFByFejzzq+dlSUqq3oKejE+vdu2sapRpZB6oO525juaaDFU1l5ldZxxqEJSjIjsWzOSW0XddXxyH0z2NWUeSK1hjuw8jZt7WHf6al0VAS/wCGqfTCqXbjm+xoSQ8uaViV5aZRlLMm2nP9dTDiV7qGXzGTzVRI7Z5/XVsZyKNuI1apdtnB9R/XULRVR3Sz342xxxzl/XUAx/H9YY9ONSZDdPygieUzFQuo+z91PF/DQisSJ1Isc3tCPIyS/Nb29H0071fDx3vm37WiL5U2+iBTbXvelup4bcQ6h8qpLN4lYXZyKHLWunSqOBZJOW/PB6D4T8UZOzqSg9SmXl4QrJnJnn2fTWtrxkPEMJQ6kp7HdUYEWRaxElKjbzGwvv8ATXr/AA/W3RGks4eT2dc0luejjvTuWaNGjVS5CfUrUP8AEFX61++q/EVbz9t39NKPTzBGQEcvPY9fvxqaKNmjLre2oS8TV4cF9vf/AG0h1viPlrG/GM0+49zXWQkqk/8AxmOeb7P951Okrr3ov6srk2R4Pm++qpKUg/K3efTjOpEzcg1gxXu3/TUWb6oFg0c0c404B0l5qvhU8ss3d9/c1Hq7mEwrB6Jznu6J9T0nnZYNGX7e2h6g7kZOBch2v01KIasR6vgpsuE8tUUid7z7n66fWyC1ARGn9Y8Y4cnpqLuNzLc0NI1WLT6cZ+uodbgLLRfnceuHm7TVpScjPHiWO6I9WTE8stuUKp3u6qlZ/LLnJrr09xW7G6caGjIvZp1XIPxJdRYyIxAtzxbivf8Al76diZrZH1sqv5c6qainQ65uMLLzHbaPcjnBcXVnR6QYIBtlH+G7ImCu61+uqOn04qpK5LGQDeXLWcYKv2dMdGB+JxHDjc+a2lr+fPd1LroVjfUr6s0fNymS+TzUR7bsfu+2s/4l4aSkiA7ZUrd2sZG7i69aeTT/AODUYoAyMyG5Ild/mcn9uqPFdJSqle+pViwLFSWeIv8Atq0HUkymVXBoy/D9RaWUB3pL0bH1clAH00/00enG5SUONwErW7/NbXDxj00n0oyOpGMbjIzC47qjQ5c4yFdsPbV3hd28S72J5C0tFJXd371kfXW8/q4OLE3j+5Pce8P0wgSJJFl5rWVqMaAaC6rnto8P1S4yKyA+U53YIncc3myj7WdPIM9lUQl3p4PaV9n+d6IdIZrVyMDLFiF2Vl9Wu0fTXMeitkWSlRdS37zBgF7Ve35b9edLvUk3IVibZ/MYMYaDPlcfvqfW6ai7TcVOLzisUsj3E9/fUfEG2GxlTGKbiGacRO93YV7P11KKSTb9Dni+vFUIK1FzXaWe72dI+H8Vsiy3hXAIxKHdJvgrn2PXSvW8VGXMljWbuyz5duOUPmKQlqPhp97oxKSBRnKWCbhukcfTXQopKjhucvrf7d/Jo+G8RO+BaRO3aTIXlcIceusrr+JfIxjabXG1kYbN2LTDwueNXkadwZkE7mR7EqOo37oVqnp9K5INyJB5BlTW6P4kUuQrJxjzepeoe25eKvby76d8D3wHwkvEQJ9WkHFSsJC7pDd3wUgDFTXqelHLRij9v7Nef/6W8L14LHqR2dMi1Co7bZXZRdpa33lwa9Lrlk7Z6UY6VQaNGjVSwt4iSPbk51QzibtyHf5kO/2NWeO6Q1Z+YyGdLnWRRhLNcBWPvqyM3ydltnGLdRqxGLweuffXDBFk/LnIH+nL99VdfqFUYlvcPblxG64r9dLf4lJMnzAd1+uAK/s1ooNrY555oQlTNGXUd0eC7LW7ukD9HUOj1Fq5RNyyP/Yr82dZm/axkxGTeGqti9rDn0zoj8RxEajuiqyxJ4xUjymXGp8JkL9RDTZo9fxEyk/Nf5Voi88971X4eRKJmPlSNHKYw5726zIfEOpEaviokovlE5Wx7e9ca0/D+KlJWIR8hV5cPqNd9JQaQhljKXPwVS6g9XiUTcFI5w3jh7ftprxHidnmqUtpkI+uCvvjS/U8Vt6pDcefbPmnjgPTEc/6td63WXqbI8BFmkmWJSQArnC/T66ozaKqyfR6aBvLTzzqKeasIrnhPt240v8A42MQdvmiMm6Vu/RoP+Mac6k3zeZPKYQLM36++lY+DhfLK7j81YHGQzZf66mOnqUnr/xO+GnKRLBEjtlzl5ss4O3fTkOjLhpCZJw29+Vbp1leC3G4Is+It7nt6nJd499NeB67KWYnmMVYletr66tKFcFceVOlLkkdB3V+HCLsafXis15Ue2fXVHR6dUzmG8B89oBba+tBjjXPHTjcPI3EqRWS9uff+erel0iF7/KTjSHavl4/M+b9PbUVURrudLp1FOne+4T3t7l2sm8m1T2q/r6Om+r1KlefmtwRZPybRc4x+3bOoeB8OxI43CuJR4dtVdm7hzWbdQ/CWLFy1JznO4CIX6lXmz76SfQmCpX5jbBuqCJ5SUspZxXeuLv831102Ub1qVlq/Md/ays8cao6XSQI5rc4QIshJF24u+3p30eISUt2+McSuMmgoPm9JVz9uTVVyaSbq1yXwgPzRhUoFN162GPc76T8X1g6TAkSy7ilxeLktBgM9nXZ+J/C6cJxIjLLJTbTV3XuxD7emszxnVl1GUkLuUO27EbQiSrO2vM3j01eMbdmU50vXv2FevExXFCt4JEQj0/KG857mPXjTPT6sUsckWXHmjFh2wsm/NkvGTUPA9ALjKJKLGiRt5+W+xlcVxVGNNfDunJdkrve5kZnjG2RW1i37/z1u9jku3Xk/wDf59vyUeInsZSjG9pBfNGzzZu40Ddpjjtr1Hwz4YdO5fnkZfQLSB7Fv98VdD4FAKn5naxXixVprnnvrTDXNOerg78OLQt1ud0aNGsjoDRo0aAU8XHnB282Me+dLSj5h3XlbM0BxtCqcan4uEVnbWMZqvKUnvqr8M3H+a96ydw9qdWRm+SB1enIqUhNzWHLLF2d81jWf1OgEFYrJOZRXLgMmC3Tn+Aol/mVGJ5aq8AlrZj2NMdXpRlUWcs8m6njD2eafT21qpKL2OWeJ5F9WxkQ6V4ivU2rHbQ5Dho1zrdKUCdRjSWVZig/h7N6alNhPvKMeJRTdwcjh59ftqjxfU3fPHyt7FjnnzDS1TftWttTv0OTwo0/Oy/xPjI9SN3U42G0vI1IUu6zhrOlfB4ksZS4xju3ZW32NQ8fKEJModQoMfLQSq3JkMP21Z4b4nIiRyFkrS6sGtx5Lt4PXSqjt1Jf1zbe1dUNJ09g0w6kGNjW5qnNuTDT7fbV0XeCxSUo7np+lAxig00y50vPxbIqmQ9SAyCNxH7eoF9r074iY/NJjck8r5uDiuVx+uud7Oj0INSWpFfifC72yMT8lL7voaidW2MNqtMPMlWV7/6XtqcmgzbRKjaN35s1ZpHreJ2dVAjSjv8ANJFpab9GT9tSt9ikkovUuvJp9TqkbsYi15V523xE/utZvhPByGPU5LXlsEqqvPmP30eM8Q7XbLBIbTK7QXL7uq/D9VjKB5q3vlUbT8/PHescmL1pGDSs555YynXdi/S6xu3Nt5nHdVRBrcvDf+11nV/W+MRl5dqE52MlHyhJqzNx9FrPpWker1Wd+bapQFSGO28hlzjt7eunfhfhLmzlB2yao3BxwmKbv151fIlyZYHKtPmPdXqEPVLuJuQcVjIuX6VpT4e4Ip337sDQPy7jalU//b1b1Z4nxW1Bhu/JTlPcDiylb7agbepCpTAkSkqNbqVkZxtcY9dY06OxNatnwQl1CAgxlviUsr5lnso1IH9vQV63xIhGQbYxbkVndj0xhp7WJ76p6HSluai7zIPti3dlWK1m8tudNS6ZRIGUJOFA8ykltrmn9D6a2UUlucs5ty2KzxIm7y7pIFMrjJaOOI0jxauecUHR6cpXkW4yvKyuK0ptO1r9vTTHVgdSyyCRaDCOfKvDWXjuOljr/hxlNqMbBkJgwmJRxnytFK+udWZSD1cc8fH8jvhCMiysyXBDaB5tyXm5XkzfpWnvgXhZvU35IbW7WpSaCQPytErB7+t6z/h3w7/Fu8s6RLyqMW9+6QCcflRsw69h0+mRKCg1z5JrhHbhxO9T79yejRo1gdgaNGjQBo0aNAJ+Kmx3SoSjvX9PfS/Q6rIDaeWrz9T01Lx3UGSJKit1LxXoe+uQhGL+YswXd1fGtFVHPLVq24Oy6h5vJmgwPuc121X1IbgYwGlLae9OeXV3TnIwhy0ryejjD/tqqXWiSSUgupeVb9M19DUFm6FJvTjOX4kdqm7GLLc4ftn01m/EfEEwI0QhvlHzJbaODnC4vWp1vBSnKKbXdG27XHe+3IcaxfiUGCm2KxlJ7FiFsR/hsbx++ujGov3OHNKab2280X9QZCxoaYYu+TMa71nVMgEQDMopSMnbyeYuXYcNrq3wfW2yL3E90bxYeUGqs+UffGrfFwi9RkbpRoZ9lFL7ZxDGTl1rJu6OfGlp56jHh9+xpjVwvcLiCbr8z6hn30305Eld4bdkpPvTX2wfpqvr+GiRnuhGUfwsxMY81xwW4rSPV6QEYyhLywEw3lcqWiVRfvxeuZLXI9CUvChY11Pi6dTmBZQt3R3pcWr+hpLreChsjLdf4h5irHyvbPq6j/gZbISpyiyXOcmRH5qK9NXS8VJhCLKIEpF16bju62UEn9JxPK6ep79O++CHh5Ed0kZCSiXG9vlKqNfbBnGl/A9P/Nhujkp44S2NkhbyC+o61+h4aLGMi5r1DJKqTPZDg/fTE/Cxn1GUrJUFZRiZz25XOqSmrZvixPSmzzKeWpJdlxaXNEgiBh5761fCfEEuJbSSVCKewJ9P3zpWXhv8yURLU9uNhupL8thyc6a63wm3eyjZIilc1Z35PMNfTOtJSg1uZQx5U7XfdCPxzxRicYWdTyrIttKigfb7F6f8D4eMIlSBQ/zPmsYjt23lfV9Ptq7qeDhHbsuizdVmEHv6Xx6as6cGIxjb5U+ULx5W078fbWMpJqkdWOLTbkl7iHivCbWAVHMbip8zeau2NeWrz31R8T+KwnOMSH8Isjymc4UJmKvP0pvVHj5S6oJcEjtJbHhUJJe61rNe/vqw6W4iybL2htyG6vLxzQOtFDZNmEsijJqPX4p+ZD/GS3bPw4sE2sgS5F3LnPbN8tcmqfw3xMunAFlNiyapIRR3MvlXI7b9KHnVkunDhta3xbtkQrM447go/rjWp/0z4YetOZfk6celyJdsmke1BTXPGoltEnHplk43/KX/AE9D4TwsenAhCJGJwGrtGjXIemGjRo0AaNGjQBo0aNAJeKsVoYtDb9r+nrqiUU2xZ9ztx6Pt6K3zq/riySQscUHHvZy/yzpcj5FKIXfunfLx39/pqxm+TvUiKjmYko9/pjgORdZ/j/E7iKEoo+cA7OTPOSsHDjTk/FEFTEE+amVseeOcVlezrz3iurcpJ67WQDJzuSdPlPN697cY1tjjbs5c86VIun8RlKMc3tLFoGsIeW0Y+a/pq34SQnLat7o/MJUnnd5eLPbNaR6vS5zEu40kqi7jEarvLmv0NRj1DPmWdJgpJxryrExlMLrdxVUjkTfLTfx330L/ABHh9ixGKRa2VbLyp2lnypjtTqs+WpBaRIqXER44LOGvqaZb7C3I2/JUdvII+zpn4XMlNixuLuGL5m3zZ3YrEu/oalvSrKRWuVL07/j1E+rPbDp5plA6so0gpiJXNcvPJHU/D9aU5cypsKF4WkW8Ir9tWeN8LKPVlOiMbjtSLhtjsdrkt+mdTTp9K5R6tMZRFT0hWRM0ems4ySRvPHqk138d+gzCcajHbKWINSurld2L6o4NZnV6KSlUdtK1YMfmGkjd5Hvq167LYrIbC6ri2r25yY0v1etuZ+aSo1dFlRVzT35DFmrxhXJlkzato9PToM/jsXKG1vMm8RKQSm0b1peG+KMm9raR9KDPm5vLePprM6cvnQ5jRlW4sh5PV034CNbNxFlR03vTxcX/AMv7NUnFPcthyTUtL9hCC1FLSVyKSI4uF5alQZ71p4+KEfLW+f4hmz0G5JkO116azIdaLLabSUZVRDc1izC7nCD7mNMeE8cwckoBtimxi0vmy4xV+xpJJo0i5Rlvx38dscl4+WxnOFxizkhBQqy7TIc/rpQ8V0zrfiZkVEILxJtj5Qasqv6Vq5+N4fwqYSLJLeaR/N3kVi8uqJ+JjshGIYY1K5VIy+UsyxJd/XVNPWjbVW12+9uH5Ma6codTp7o9OPkOc3i4+W43hyeuNcOlJi3uAeRuO4ze3sVXJ651P4V4UlkjYEhFxa4j3sD+Zq7xHTDpT2kRykUAr6n63mvtqG9LpFVDxI3wYMCi5WyrzT8tKKOIltke5TjWz/0jEi9eJ/HGd0Z3RpfLhtg6zZ9BM4+bMRMG53cFtqhdcYrOnPhniNnUjK8BslfzB1EY3bjbPy12vV8iuOxGGemSvu+/Y9Vo1w13XIeiGjRo0AaNGjQBo0aNAI+K6lSokkniOM49zj1r00t1Hb8zuR3Vmqe9F7apbb7+umfEQuaGbC7/AC+lfzr2v60wvb6m5JS7oYWgo9McasZPkzfi3XIhkY+Z2xzRQcrVXXbvrI8R1IkblICJFN0mpcWdnCGLb41vfFOjcSJ8ohfO2xE98JnsprC+I/DepNkp+JGD00DFeYJXeLTvWD01142tJ52ZS8W0MR6bYRZNNFiHa6oVNrjks1OXgZnm+U/E/M5zxj9H7a0vhvRGETZImGW8RXNfNkOOO2tSXgBnGatxEDtnl9b7ffVJZWmaQ/SqUTz/AIbwpGURXbkxEEXN4Md7dPdHpRjElDdfm8zaBbmn+mth6Xu6o6vhpMaEG7v23Wj9Sz76ylk1HRjwaPV+Zm9eMU8zLzl+YXa7cpGqr7c/XSnU8HUjzJlu8U3uGMD5loM+rntrUl4NjFcNNu6S4P4WrOapvH30n4Tx3RlGTDrR6jGiRzzgjtqx7GilXBeWNPkTn4TMoyTc7iJn5d12h5Sl5+mtH4b4Lp9TduiTp2zv5dwGCCoFbW+/fS+2U5yI5hPpicnUi/K4kVujzl+vrpv4THp+HiQ27WSXL+KS0Mld25xz3edRKbaIhiindDz8N6afIfpn/jtrkPhPTJb2O6VqSllFKxfGMY05o1S2baV5FfQ8NGBUIkT0iAfoa71eiSEkCPIlmp6NQWPL/E/gH4bu6MZsa+SNS20YIXmOaee3Gr/hvwOUvN1VKkMQW0EQl2SxxXfXoK12tX8SVUZeDHVqoql0D6PZ1h+LkwkEzcblIr5aznjIf1rXodV9bw8ZfMDqIyp7jLjc1s6PHdSIxWo7fw9w7giFrv3VuORc9tX/AIdJCXmHdVO02teWNVxhpfv21Z4jpvS6zG8NVeVPT5aAFzd4yZ13xnTckXcu4FT/AMiqovBn211ppnlTjKF33+xsfBfHM4VL5o97vcfllZzZz7jrR14zrdbqdKUZxoIXR5Sz80ZbeI0brOGN9teu8L198Iz43RJfqXrmyQ0s9LBlWSNlujRo1mdAaNGjQBo0aNAZ/ij/ADO7ZSD27X6HOdVSjYr5YcSjw1xdjjtx21d4vqZaHcUWZ59T0/szqmHTZSGN4lcl4cN4TCNcen11ZGb5Jw6YjCzYFY9Ht6H98at6Ph7jt2gcNYHGU+umOn4cFe7/ALV/TVulkqHmQ6fSIlBRqejRqpcNGjRoA0s/DelvJ/hx3jZKi/TnTOjQHCJ+uqup4OEpE2EWQUSQszfP1zq7RoA0aNGgDRo0aANGjRoA0aNGgPOfFOoPW2yI3RtuT3xVBV3eL0oeFEpJXvSziOFGrojVH31s/EvBeYkBmRubyZK2iUK1b7H2h0vCRWQEm65lVcnZ/wBOuiGSkedm/TuU76GR+BcU6kYiMGo2OJZd1lj9u463PhMtgdGRW0/y/eBRXPMbD6bdYpCpXsitcctYtV4bv1vXOj1WyfTlHEhiL+W/MFF+aKmWsDq046lsZ4cvhupf0eu0ah0eqSCRwlmp65T1Q0aNGgDRo0aAT8RA3LtPrdP7Z1b4Xw5E93Lbbf1f0+2o9eJfBdn8zTJqSq5YaNGjUFg0aNGgDRo0aANGjRoA0aNGgDRo0aANGjRoA0aNGgDRo0aA4l68j8em9Hqgz6kmdMTtW+Jt9O/esXWvX6h1ekSETkT9dTF0yso6lR5To9PzBVpOUSUYxKG1y88BjTXhZESMSWIXFAu6wZOOL99HW8OwjF6kajGW2o1IbajJxcfX23Z1d0uhIU+Uuwo7h71zeuvUmeRKEo899+hp/DZXDF/NLntnjTelPhvTSLbdyU44o9PcX76b1yS5Z62P7EGjRo1BcNGjRoBXxELeQ+2fs6Yg411jeu6khINGjRqCQ0aNGgDRo0aANGjRoA0aNGgDRo0aANGjRoA0aNGgDRo0aANGjRoDko2VrLj4CZg2RiFRq8Bxjvy9zWl1N2Kr3X+h9dSrUp0VlFSVMo8B0pRgEm3OeOVa+xjTGjRqCwaNGjQBo0aNA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http://www.fws.gov/ncsandhills/media/habita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937781"/>
            <a:ext cx="7528264" cy="566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8150088" y="1184743"/>
            <a:ext cx="3852522" cy="437301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 smtClean="0"/>
              <a:t>DoD directed RCW recovery operations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b="1" dirty="0"/>
          </a:p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en-US" sz="1800" dirty="0" smtClean="0"/>
              <a:t>Ft Benning </a:t>
            </a:r>
            <a:endParaRPr lang="en-US" sz="1800" dirty="0"/>
          </a:p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en-US" sz="1800" dirty="0" smtClean="0"/>
              <a:t>Ft </a:t>
            </a:r>
            <a:r>
              <a:rPr lang="en-US" sz="1800" dirty="0"/>
              <a:t>Stewart </a:t>
            </a:r>
            <a:endParaRPr lang="en-US" sz="1800" dirty="0" smtClean="0"/>
          </a:p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en-US" sz="1800" dirty="0" smtClean="0"/>
              <a:t>Ft Gordon </a:t>
            </a:r>
            <a:endParaRPr lang="en-US" sz="1800" dirty="0"/>
          </a:p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en-US" sz="1800" dirty="0" smtClean="0"/>
              <a:t>Ft Bragg</a:t>
            </a:r>
          </a:p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en-US" sz="1800" dirty="0" smtClean="0"/>
              <a:t>We have previously worked on or are currently working at all of the above installations.</a:t>
            </a:r>
          </a:p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en-US" sz="1800" dirty="0" smtClean="0"/>
              <a:t>Due in part to herbicide treatments, the DoD has met its quotas and is now providing nesting pairs to other governmental agencies.</a:t>
            </a:r>
            <a:endParaRPr lang="en-US" sz="18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b="1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b="1" dirty="0" smtClean="0"/>
          </a:p>
          <a:p>
            <a:pPr algn="l"/>
            <a:endParaRPr lang="en-US" sz="2000" b="1" dirty="0" smtClean="0"/>
          </a:p>
          <a:p>
            <a:endParaRPr lang="en-US" sz="2000" b="1" dirty="0"/>
          </a:p>
          <a:p>
            <a:endParaRPr lang="en-US" sz="2000" b="1" dirty="0" smtClean="0"/>
          </a:p>
          <a:p>
            <a:endParaRPr lang="en-US" sz="2000" b="1" dirty="0"/>
          </a:p>
          <a:p>
            <a:endParaRPr lang="en-US" sz="2000" b="1" dirty="0" smtClean="0"/>
          </a:p>
          <a:p>
            <a:endParaRPr lang="en-US" sz="2000" b="1" dirty="0"/>
          </a:p>
          <a:p>
            <a:endParaRPr lang="en-US" sz="2000" b="1" dirty="0" smtClean="0"/>
          </a:p>
          <a:p>
            <a:endParaRPr lang="en-US" sz="2000" b="1" dirty="0"/>
          </a:p>
          <a:p>
            <a:endParaRPr lang="en-US" sz="2000" b="1" dirty="0" smtClean="0"/>
          </a:p>
          <a:p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90347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0510" y="372862"/>
            <a:ext cx="12384061" cy="576565"/>
          </a:xfrm>
        </p:spPr>
        <p:txBody>
          <a:bodyPr>
            <a:normAutofit fontScale="90000"/>
          </a:bodyPr>
          <a:lstStyle/>
          <a:p>
            <a:r>
              <a:rPr lang="en-US" sz="4400" b="1" dirty="0" smtClean="0"/>
              <a:t>Environmental Considerations</a:t>
            </a:r>
            <a:r>
              <a:rPr lang="en-US" sz="1050" b="1" dirty="0"/>
              <a:t/>
            </a:r>
            <a:br>
              <a:rPr lang="en-US" sz="1050" b="1" dirty="0"/>
            </a:br>
            <a:r>
              <a:rPr lang="en-US" sz="2000" b="1" dirty="0"/>
              <a:t/>
            </a:r>
            <a:br>
              <a:rPr lang="en-US" sz="2000" b="1" dirty="0"/>
            </a:br>
            <a:r>
              <a:rPr lang="en-US" sz="2000" b="1" dirty="0"/>
              <a:t/>
            </a:r>
            <a:br>
              <a:rPr lang="en-US" sz="2000" b="1" dirty="0"/>
            </a:br>
            <a:endParaRPr lang="en-US" sz="2000" b="1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371643" y="372862"/>
            <a:ext cx="3820357" cy="545716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b="1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b="1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b="1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b="1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b="1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b="1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b="1" dirty="0" smtClean="0"/>
          </a:p>
          <a:p>
            <a:pPr algn="l"/>
            <a:endParaRPr lang="en-US" sz="2000" b="1" dirty="0" smtClean="0"/>
          </a:p>
          <a:p>
            <a:endParaRPr lang="en-US" sz="2000" b="1" dirty="0"/>
          </a:p>
          <a:p>
            <a:endParaRPr lang="en-US" sz="2000" b="1" dirty="0" smtClean="0"/>
          </a:p>
          <a:p>
            <a:endParaRPr lang="en-US" sz="2000" b="1" dirty="0"/>
          </a:p>
          <a:p>
            <a:endParaRPr lang="en-US" sz="2000" b="1" dirty="0" smtClean="0"/>
          </a:p>
          <a:p>
            <a:endParaRPr lang="en-US" sz="2000" b="1" dirty="0"/>
          </a:p>
          <a:p>
            <a:endParaRPr lang="en-US" sz="2000" b="1" dirty="0" smtClean="0"/>
          </a:p>
          <a:p>
            <a:endParaRPr lang="en-US" sz="2000" b="1" dirty="0"/>
          </a:p>
          <a:p>
            <a:endParaRPr lang="en-US" sz="2000" b="1" dirty="0" smtClean="0"/>
          </a:p>
          <a:p>
            <a:endParaRPr lang="en-US" sz="2000" b="1" dirty="0"/>
          </a:p>
        </p:txBody>
      </p:sp>
      <p:pic>
        <p:nvPicPr>
          <p:cNvPr id="1028" name="Picture 4" descr="Crop Production Servic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9297" y="372862"/>
            <a:ext cx="3466668" cy="1448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10510" y="1498669"/>
            <a:ext cx="8448502" cy="53783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0" i="0" dirty="0" smtClean="0">
                <a:solidFill>
                  <a:srgbClr val="000000"/>
                </a:solidFill>
                <a:effectLst/>
                <a:latin typeface="Franklin Gothic Book" panose="020B0503020102020204" pitchFamily="34" charset="0"/>
              </a:rPr>
              <a:t>Measures of Merit</a:t>
            </a:r>
          </a:p>
          <a:p>
            <a:endParaRPr lang="en-US" b="0" i="0" dirty="0" smtClean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342900" indent="-342900">
              <a:lnSpc>
                <a:spcPct val="80000"/>
              </a:lnSpc>
              <a:spcBef>
                <a:spcPts val="300"/>
              </a:spcBef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sz="2000" u="sng" dirty="0" err="1"/>
              <a:t>MoM</a:t>
            </a:r>
            <a:r>
              <a:rPr lang="en-US" sz="2000" u="sng" dirty="0"/>
              <a:t> #1</a:t>
            </a:r>
            <a:r>
              <a:rPr lang="en-US" sz="2000" dirty="0"/>
              <a:t>:  	All DOD installations will have a current Pest</a:t>
            </a:r>
          </a:p>
          <a:p>
            <a:pPr>
              <a:lnSpc>
                <a:spcPct val="80000"/>
              </a:lnSpc>
              <a:spcBef>
                <a:spcPts val="300"/>
              </a:spcBef>
              <a:buClr>
                <a:schemeClr val="tx1"/>
              </a:buClr>
            </a:pPr>
            <a:r>
              <a:rPr lang="en-US" sz="2000" dirty="0"/>
              <a:t>		Management Plan.  </a:t>
            </a:r>
          </a:p>
          <a:p>
            <a:pPr marL="342900" indent="-342900">
              <a:lnSpc>
                <a:spcPct val="8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Char char="o"/>
            </a:pPr>
            <a:endParaRPr lang="en-US" sz="2000" dirty="0"/>
          </a:p>
          <a:p>
            <a:pPr marL="342900" indent="-342900">
              <a:lnSpc>
                <a:spcPct val="80000"/>
              </a:lnSpc>
              <a:spcBef>
                <a:spcPts val="300"/>
              </a:spcBef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sz="2000" u="sng" dirty="0" err="1"/>
              <a:t>MoM</a:t>
            </a:r>
            <a:r>
              <a:rPr lang="en-US" sz="2000" u="sng" dirty="0"/>
              <a:t> #2</a:t>
            </a:r>
            <a:r>
              <a:rPr lang="en-US" sz="2000" dirty="0"/>
              <a:t>:  	DOD will adhere to the principles of Integrated Pest </a:t>
            </a:r>
          </a:p>
          <a:p>
            <a:pPr>
              <a:lnSpc>
                <a:spcPct val="80000"/>
              </a:lnSpc>
              <a:spcBef>
                <a:spcPts val="300"/>
              </a:spcBef>
              <a:buClr>
                <a:schemeClr val="tx1"/>
              </a:buClr>
            </a:pPr>
            <a:r>
              <a:rPr lang="en-US" sz="2000" dirty="0"/>
              <a:t>		Management (IPM) and maintain the goal of minimizing </a:t>
            </a:r>
          </a:p>
          <a:p>
            <a:pPr>
              <a:lnSpc>
                <a:spcPct val="80000"/>
              </a:lnSpc>
              <a:spcBef>
                <a:spcPts val="300"/>
              </a:spcBef>
              <a:buClr>
                <a:schemeClr val="tx1"/>
              </a:buClr>
            </a:pPr>
            <a:r>
              <a:rPr lang="en-US" sz="2000" dirty="0"/>
              <a:t>		pesticide usage. The goal is 425,000 </a:t>
            </a:r>
            <a:r>
              <a:rPr lang="en-US" sz="2000" dirty="0" err="1"/>
              <a:t>lbs</a:t>
            </a:r>
            <a:r>
              <a:rPr lang="en-US" sz="2000" dirty="0"/>
              <a:t> of active </a:t>
            </a:r>
          </a:p>
          <a:p>
            <a:pPr>
              <a:lnSpc>
                <a:spcPct val="80000"/>
              </a:lnSpc>
              <a:spcBef>
                <a:spcPts val="300"/>
              </a:spcBef>
              <a:buClr>
                <a:schemeClr val="tx1"/>
              </a:buClr>
            </a:pPr>
            <a:r>
              <a:rPr lang="en-US" sz="2000" dirty="0"/>
              <a:t>		ingredient per year, the DOD’s average annual usage for </a:t>
            </a:r>
          </a:p>
          <a:p>
            <a:pPr>
              <a:lnSpc>
                <a:spcPct val="80000"/>
              </a:lnSpc>
              <a:spcBef>
                <a:spcPts val="300"/>
              </a:spcBef>
              <a:buClr>
                <a:schemeClr val="tx1"/>
              </a:buClr>
            </a:pPr>
            <a:r>
              <a:rPr lang="en-US" sz="2000" dirty="0"/>
              <a:t>		FYs 2007-2009 and an overall 52% reduction from the 			</a:t>
            </a:r>
            <a:r>
              <a:rPr lang="en-US" sz="2000" dirty="0" smtClean="0"/>
              <a:t>original </a:t>
            </a:r>
            <a:r>
              <a:rPr lang="en-US" sz="2000" dirty="0"/>
              <a:t>FY 1993 baseline. 		</a:t>
            </a:r>
          </a:p>
          <a:p>
            <a:pPr marL="342900" indent="-342900">
              <a:lnSpc>
                <a:spcPct val="8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endParaRPr lang="en-US" sz="2000" dirty="0"/>
          </a:p>
          <a:p>
            <a:pPr marL="342900" indent="-342900">
              <a:lnSpc>
                <a:spcPct val="8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sz="2000" u="sng" dirty="0" err="1"/>
              <a:t>MoM</a:t>
            </a:r>
            <a:r>
              <a:rPr lang="en-US" sz="2000" u="sng" dirty="0"/>
              <a:t> #3</a:t>
            </a:r>
            <a:r>
              <a:rPr lang="en-US" sz="2000" dirty="0" smtClean="0"/>
              <a:t>:	All </a:t>
            </a:r>
            <a:r>
              <a:rPr lang="en-US" sz="2000" dirty="0"/>
              <a:t>pesticide applicators will be certified. </a:t>
            </a:r>
          </a:p>
          <a:p>
            <a:endParaRPr lang="en-US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en-US" b="0" i="0" dirty="0" smtClean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endParaRPr lang="en-US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en-US" b="0" i="0" dirty="0" smtClean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endParaRPr lang="en-US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1175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9948" y="372862"/>
            <a:ext cx="12324623" cy="576565"/>
          </a:xfrm>
        </p:spPr>
        <p:txBody>
          <a:bodyPr>
            <a:normAutofit fontScale="90000"/>
          </a:bodyPr>
          <a:lstStyle/>
          <a:p>
            <a:r>
              <a:rPr lang="en-US" sz="4400" b="1" dirty="0" smtClean="0"/>
              <a:t>Environmental Considerations</a:t>
            </a:r>
            <a:r>
              <a:rPr lang="en-US" sz="1050" b="1" dirty="0"/>
              <a:t/>
            </a:r>
            <a:br>
              <a:rPr lang="en-US" sz="1050" b="1" dirty="0"/>
            </a:br>
            <a:r>
              <a:rPr lang="en-US" sz="2000" b="1" dirty="0"/>
              <a:t/>
            </a:r>
            <a:br>
              <a:rPr lang="en-US" sz="2000" b="1" dirty="0"/>
            </a:br>
            <a:r>
              <a:rPr lang="en-US" sz="2000" b="1" dirty="0"/>
              <a:t/>
            </a:r>
            <a:br>
              <a:rPr lang="en-US" sz="2000" b="1" dirty="0"/>
            </a:br>
            <a:endParaRPr lang="en-US" sz="2000" b="1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371643" y="372862"/>
            <a:ext cx="3820357" cy="545716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b="1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b="1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b="1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b="1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b="1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b="1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b="1" dirty="0" smtClean="0"/>
          </a:p>
          <a:p>
            <a:pPr algn="l"/>
            <a:endParaRPr lang="en-US" sz="2000" b="1" dirty="0" smtClean="0"/>
          </a:p>
          <a:p>
            <a:endParaRPr lang="en-US" sz="2000" b="1" dirty="0"/>
          </a:p>
          <a:p>
            <a:endParaRPr lang="en-US" sz="2000" b="1" dirty="0" smtClean="0"/>
          </a:p>
          <a:p>
            <a:endParaRPr lang="en-US" sz="2000" b="1" dirty="0"/>
          </a:p>
          <a:p>
            <a:endParaRPr lang="en-US" sz="2000" b="1" dirty="0" smtClean="0"/>
          </a:p>
          <a:p>
            <a:endParaRPr lang="en-US" sz="2000" b="1" dirty="0"/>
          </a:p>
          <a:p>
            <a:endParaRPr lang="en-US" sz="2000" b="1" dirty="0" smtClean="0"/>
          </a:p>
          <a:p>
            <a:endParaRPr lang="en-US" sz="2000" b="1" dirty="0"/>
          </a:p>
          <a:p>
            <a:endParaRPr lang="en-US" sz="2000" b="1" dirty="0" smtClean="0"/>
          </a:p>
          <a:p>
            <a:endParaRPr lang="en-US" sz="2000" b="1" dirty="0"/>
          </a:p>
        </p:txBody>
      </p:sp>
      <p:pic>
        <p:nvPicPr>
          <p:cNvPr id="1028" name="Picture 4" descr="Crop Production Servic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2789" y="453710"/>
            <a:ext cx="3273175" cy="136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10510" y="1498669"/>
            <a:ext cx="844850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0" i="0" dirty="0" smtClean="0">
                <a:solidFill>
                  <a:srgbClr val="000000"/>
                </a:solidFill>
                <a:effectLst/>
                <a:latin typeface="Franklin Gothic Book" panose="020B0503020102020204" pitchFamily="34" charset="0"/>
              </a:rPr>
              <a:t>Armed Forces Pest Management Board (AFPMB)</a:t>
            </a:r>
            <a:endParaRPr lang="en-US" sz="2000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AFPMB approved the list of chemicals that can be used on DOD installations.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Army Environmental Command (AEC) approves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A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ll chemicals used on Army Installations.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sz="2400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T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he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application methodology used on Army Installations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Ground Applications.</a:t>
            </a: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Aerial Applications (normally reserved for impact areas).	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2400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en-US" b="0" i="0" dirty="0" smtClean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endParaRPr lang="en-US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en-US" b="0" i="0" dirty="0" smtClean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endParaRPr lang="en-US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7489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0510" y="372862"/>
            <a:ext cx="12384061" cy="576565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effectLst/>
              </a:rPr>
              <a:t>National Environmental Policy Act (NEPA)</a:t>
            </a:r>
            <a:br>
              <a:rPr lang="en-US" sz="4000" b="1" dirty="0">
                <a:effectLst/>
              </a:rPr>
            </a:br>
            <a:r>
              <a:rPr lang="en-US" sz="4000" b="1" dirty="0"/>
              <a:t/>
            </a:r>
            <a:br>
              <a:rPr lang="en-US" sz="4000" b="1" dirty="0"/>
            </a:br>
            <a:r>
              <a:rPr lang="en-US" sz="2000" b="1" dirty="0"/>
              <a:t/>
            </a:r>
            <a:br>
              <a:rPr lang="en-US" sz="2000" b="1" dirty="0"/>
            </a:br>
            <a:r>
              <a:rPr lang="en-US" sz="2000" b="1" dirty="0"/>
              <a:t/>
            </a:r>
            <a:br>
              <a:rPr lang="en-US" sz="2000" b="1" dirty="0"/>
            </a:br>
            <a:endParaRPr lang="en-US" sz="2000" b="1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371643" y="372862"/>
            <a:ext cx="3820357" cy="545716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b="1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b="1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b="1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b="1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b="1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b="1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b="1" dirty="0" smtClean="0"/>
          </a:p>
          <a:p>
            <a:pPr algn="l"/>
            <a:endParaRPr lang="en-US" sz="2000" b="1" dirty="0" smtClean="0"/>
          </a:p>
          <a:p>
            <a:endParaRPr lang="en-US" sz="2000" b="1" dirty="0"/>
          </a:p>
          <a:p>
            <a:endParaRPr lang="en-US" sz="2000" b="1" dirty="0" smtClean="0"/>
          </a:p>
          <a:p>
            <a:endParaRPr lang="en-US" sz="2000" b="1" dirty="0"/>
          </a:p>
          <a:p>
            <a:endParaRPr lang="en-US" sz="2000" b="1" dirty="0" smtClean="0"/>
          </a:p>
          <a:p>
            <a:endParaRPr lang="en-US" sz="2000" b="1" dirty="0"/>
          </a:p>
          <a:p>
            <a:endParaRPr lang="en-US" sz="2000" b="1" dirty="0" smtClean="0"/>
          </a:p>
          <a:p>
            <a:endParaRPr lang="en-US" sz="2000" b="1" dirty="0"/>
          </a:p>
          <a:p>
            <a:endParaRPr lang="en-US" sz="2000" b="1" dirty="0" smtClean="0"/>
          </a:p>
          <a:p>
            <a:endParaRPr lang="en-US" sz="2000" b="1" dirty="0"/>
          </a:p>
        </p:txBody>
      </p:sp>
      <p:pic>
        <p:nvPicPr>
          <p:cNvPr id="1028" name="Picture 4" descr="Crop Production Servic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7365" y="748106"/>
            <a:ext cx="2568599" cy="107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10510" y="1498669"/>
            <a:ext cx="8903292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0" i="0" dirty="0" smtClean="0">
                <a:solidFill>
                  <a:srgbClr val="000000"/>
                </a:solidFill>
                <a:effectLst/>
                <a:latin typeface="Franklin Gothic Book" panose="020B0503020102020204" pitchFamily="34" charset="0"/>
              </a:rPr>
              <a:t>Three types of Approvals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3200" dirty="0" smtClean="0">
                <a:solidFill>
                  <a:srgbClr val="000000"/>
                </a:solidFill>
                <a:latin typeface="Franklin Gothic Book" panose="020B0503020102020204" pitchFamily="34" charset="0"/>
              </a:rPr>
              <a:t> Record of Environmental Considerations (REC)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3200" dirty="0" smtClean="0">
                <a:solidFill>
                  <a:srgbClr val="000000"/>
                </a:solidFill>
                <a:latin typeface="Franklin Gothic Book" panose="020B0503020102020204" pitchFamily="34" charset="0"/>
              </a:rPr>
              <a:t> Environmental Impact Statement (EIS)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3200" b="0" i="0" dirty="0" smtClean="0">
                <a:solidFill>
                  <a:srgbClr val="000000"/>
                </a:solidFill>
                <a:effectLst/>
                <a:latin typeface="Franklin Gothic Book" panose="020B0503020102020204" pitchFamily="34" charset="0"/>
              </a:rPr>
              <a:t> Environmental Assessment (EA)</a:t>
            </a:r>
            <a:endParaRPr lang="en-US" b="0" i="0" dirty="0" smtClean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endParaRPr lang="en-US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en-US" b="0" i="0" dirty="0" smtClean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endParaRPr lang="en-US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103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141316"/>
            <a:ext cx="12025746" cy="1166426"/>
          </a:xfrm>
        </p:spPr>
        <p:txBody>
          <a:bodyPr>
            <a:normAutofit fontScale="90000"/>
          </a:bodyPr>
          <a:lstStyle/>
          <a:p>
            <a:pPr algn="l"/>
            <a:r>
              <a:rPr lang="en-US" sz="2000" b="1" dirty="0"/>
              <a:t/>
            </a:r>
            <a:br>
              <a:rPr lang="en-US" sz="2000" b="1" dirty="0"/>
            </a:br>
            <a:r>
              <a:rPr lang="en-US" sz="4400" b="1" dirty="0" smtClean="0"/>
              <a:t>Federal Natural Resource Division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dirty="0"/>
              <a:t/>
            </a:r>
            <a:br>
              <a:rPr lang="en-US" sz="2000" b="1" dirty="0"/>
            </a:br>
            <a:endParaRPr lang="en-US" sz="2000" b="1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9044247" y="457200"/>
            <a:ext cx="3147753" cy="537283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b="1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b="1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b="1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b="1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b="1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b="1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b="1" dirty="0" smtClean="0"/>
          </a:p>
          <a:p>
            <a:pPr algn="l"/>
            <a:endParaRPr lang="en-US" sz="2000" b="1" dirty="0" smtClean="0"/>
          </a:p>
          <a:p>
            <a:endParaRPr lang="en-US" sz="2000" b="1" dirty="0"/>
          </a:p>
          <a:p>
            <a:endParaRPr lang="en-US" sz="2000" b="1" dirty="0" smtClean="0"/>
          </a:p>
          <a:p>
            <a:endParaRPr lang="en-US" sz="2000" b="1" dirty="0"/>
          </a:p>
          <a:p>
            <a:endParaRPr lang="en-US" sz="2000" b="1" dirty="0" smtClean="0"/>
          </a:p>
          <a:p>
            <a:endParaRPr lang="en-US" sz="2000" b="1" dirty="0"/>
          </a:p>
          <a:p>
            <a:endParaRPr lang="en-US" sz="2000" b="1" dirty="0" smtClean="0"/>
          </a:p>
          <a:p>
            <a:endParaRPr lang="en-US" sz="2000" b="1" dirty="0"/>
          </a:p>
          <a:p>
            <a:endParaRPr lang="en-US" sz="2000" b="1" dirty="0" smtClean="0"/>
          </a:p>
          <a:p>
            <a:endParaRPr lang="en-US" sz="2000" b="1" dirty="0"/>
          </a:p>
        </p:txBody>
      </p:sp>
      <p:pic>
        <p:nvPicPr>
          <p:cNvPr id="1028" name="Picture 4" descr="Crop Production Servic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9773" y="565264"/>
            <a:ext cx="3006192" cy="1256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71021" y="1487978"/>
            <a:ext cx="8675110" cy="603768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500" b="1" dirty="0" smtClean="0"/>
              <a:t>Beau Long – </a:t>
            </a:r>
            <a:r>
              <a:rPr lang="en-US" sz="2500" dirty="0" smtClean="0"/>
              <a:t>Federal Operations Director</a:t>
            </a:r>
          </a:p>
          <a:p>
            <a:pPr marL="342900" indent="-342900" algn="l">
              <a:buFont typeface="Courier New" panose="02070309020205020404" pitchFamily="49" charset="0"/>
              <a:buChar char="o"/>
            </a:pPr>
            <a:r>
              <a:rPr lang="en-US" sz="2500" dirty="0" smtClean="0"/>
              <a:t>Started in Vegetation </a:t>
            </a:r>
            <a:r>
              <a:rPr lang="en-US" sz="2500" dirty="0"/>
              <a:t>M</a:t>
            </a:r>
            <a:r>
              <a:rPr lang="en-US" sz="2500" dirty="0" smtClean="0"/>
              <a:t>anagement in 1984</a:t>
            </a:r>
          </a:p>
          <a:p>
            <a:pPr marL="342900" indent="-342900" algn="l">
              <a:buFont typeface="Courier New" panose="02070309020205020404" pitchFamily="49" charset="0"/>
              <a:buChar char="o"/>
            </a:pPr>
            <a:r>
              <a:rPr lang="en-US" sz="2500" dirty="0" smtClean="0"/>
              <a:t>Utilities, Forestry, Aquatics, Rangeland</a:t>
            </a:r>
          </a:p>
          <a:p>
            <a:pPr marL="342900" indent="-342900" algn="l">
              <a:buFont typeface="Courier New" panose="02070309020205020404" pitchFamily="49" charset="0"/>
              <a:buChar char="o"/>
            </a:pPr>
            <a:endParaRPr lang="en-US" sz="2500" dirty="0" smtClean="0"/>
          </a:p>
          <a:p>
            <a:pPr algn="l"/>
            <a:r>
              <a:rPr lang="en-US" sz="2500" b="1" dirty="0" smtClean="0"/>
              <a:t>Dick Shampine </a:t>
            </a:r>
            <a:r>
              <a:rPr lang="en-US" sz="2500" dirty="0" smtClean="0"/>
              <a:t>– Senior Military Consultant</a:t>
            </a:r>
          </a:p>
          <a:p>
            <a:pPr marL="457200" indent="-457200" algn="l">
              <a:buFont typeface="Courier New" panose="02070309020205020404" pitchFamily="49" charset="0"/>
              <a:buChar char="o"/>
            </a:pPr>
            <a:r>
              <a:rPr lang="en-US" sz="2500" dirty="0" smtClean="0"/>
              <a:t>Air Force / ANG Pilot for 28 years</a:t>
            </a:r>
          </a:p>
          <a:p>
            <a:pPr marL="457200" indent="-457200" algn="l">
              <a:buFont typeface="Courier New" panose="02070309020205020404" pitchFamily="49" charset="0"/>
              <a:buChar char="o"/>
            </a:pPr>
            <a:r>
              <a:rPr lang="en-US" sz="2500" dirty="0" smtClean="0"/>
              <a:t>Air to Ground Range Officer at Ft. Drum 1975 - 1998</a:t>
            </a:r>
            <a:endParaRPr lang="en-US" sz="2500" dirty="0"/>
          </a:p>
          <a:p>
            <a:pPr algn="l"/>
            <a:endParaRPr lang="en-US" sz="1800" b="1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b="1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b="1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b="1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b="1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b="1" dirty="0" smtClean="0"/>
          </a:p>
          <a:p>
            <a:pPr algn="l"/>
            <a:endParaRPr lang="en-US" sz="2000" b="1" dirty="0" smtClean="0"/>
          </a:p>
          <a:p>
            <a:endParaRPr lang="en-US" sz="2000" b="1" dirty="0"/>
          </a:p>
          <a:p>
            <a:endParaRPr lang="en-US" sz="2000" b="1" dirty="0" smtClean="0"/>
          </a:p>
          <a:p>
            <a:endParaRPr lang="en-US" sz="2000" b="1" dirty="0"/>
          </a:p>
          <a:p>
            <a:endParaRPr lang="en-US" sz="2000" b="1" dirty="0" smtClean="0"/>
          </a:p>
          <a:p>
            <a:endParaRPr lang="en-US" sz="2000" b="1" dirty="0"/>
          </a:p>
          <a:p>
            <a:endParaRPr lang="en-US" sz="2000" b="1" dirty="0" smtClean="0"/>
          </a:p>
          <a:p>
            <a:endParaRPr lang="en-US" sz="2000" b="1" dirty="0"/>
          </a:p>
          <a:p>
            <a:endParaRPr lang="en-US" sz="2000" b="1" dirty="0" smtClean="0"/>
          </a:p>
          <a:p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915481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76348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Increased Wildlife Activity</a:t>
            </a:r>
            <a:endParaRPr lang="en-US" sz="32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25" y="941823"/>
            <a:ext cx="7537136" cy="566928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8317064" y="1200647"/>
            <a:ext cx="3768404" cy="514912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 smtClean="0"/>
              <a:t>Increased wildlife activity</a:t>
            </a:r>
          </a:p>
          <a:p>
            <a:pPr algn="l"/>
            <a:endParaRPr lang="en-US" sz="1800" b="1" dirty="0" smtClean="0"/>
          </a:p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en-US" sz="1800" dirty="0" smtClean="0"/>
              <a:t>Since 2004, we have sprayed over 10,000 acres</a:t>
            </a:r>
          </a:p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en-US" sz="1800" dirty="0" smtClean="0"/>
              <a:t>Regeneration </a:t>
            </a:r>
            <a:r>
              <a:rPr lang="en-US" sz="1800" dirty="0"/>
              <a:t>provides for Increased food </a:t>
            </a:r>
            <a:r>
              <a:rPr lang="en-US" sz="1800" dirty="0" smtClean="0"/>
              <a:t>sources</a:t>
            </a:r>
          </a:p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en-US" sz="1800" dirty="0" smtClean="0"/>
              <a:t>Several different flocks of turkeys were seen during our 2013 spraying project</a:t>
            </a:r>
          </a:p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en-US" sz="1800" dirty="0" smtClean="0"/>
              <a:t>During the time frame from 1976 thru 1998, I saw 2 black bears at Ft Drum  </a:t>
            </a:r>
          </a:p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en-US" sz="1800" dirty="0" smtClean="0"/>
              <a:t>During our 2013 spraying project, I saw 5 different black bears</a:t>
            </a:r>
          </a:p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en-US" sz="1800" dirty="0" smtClean="0"/>
              <a:t>During </a:t>
            </a:r>
            <a:r>
              <a:rPr lang="en-US" sz="1800" dirty="0"/>
              <a:t>our 2013 spraying project </a:t>
            </a:r>
            <a:r>
              <a:rPr lang="en-US" sz="1800" dirty="0" smtClean="0"/>
              <a:t>, I saw at least one deer on almost every trip in or out of our working area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800" b="1" dirty="0" smtClean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800" b="1" dirty="0" smtClean="0"/>
          </a:p>
          <a:p>
            <a:pPr marL="285750" indent="-285750" algn="l">
              <a:buFont typeface="Courier New" panose="02070309020205020404" pitchFamily="49" charset="0"/>
              <a:buChar char="o"/>
            </a:pPr>
            <a:endParaRPr lang="en-US" sz="1800" b="1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800" b="1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b="1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b="1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b="1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b="1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b="1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b="1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b="1" dirty="0" smtClean="0"/>
          </a:p>
          <a:p>
            <a:pPr algn="l"/>
            <a:endParaRPr lang="en-US" sz="2000" b="1" dirty="0" smtClean="0"/>
          </a:p>
          <a:p>
            <a:endParaRPr lang="en-US" sz="2000" b="1" dirty="0"/>
          </a:p>
          <a:p>
            <a:endParaRPr lang="en-US" sz="2000" b="1" dirty="0" smtClean="0"/>
          </a:p>
          <a:p>
            <a:endParaRPr lang="en-US" sz="2000" b="1" dirty="0"/>
          </a:p>
          <a:p>
            <a:endParaRPr lang="en-US" sz="2000" b="1" dirty="0" smtClean="0"/>
          </a:p>
          <a:p>
            <a:endParaRPr lang="en-US" sz="2000" b="1" dirty="0"/>
          </a:p>
          <a:p>
            <a:endParaRPr lang="en-US" sz="2000" b="1" dirty="0" smtClean="0"/>
          </a:p>
          <a:p>
            <a:endParaRPr lang="en-US" sz="2000" b="1" dirty="0"/>
          </a:p>
          <a:p>
            <a:endParaRPr lang="en-US" sz="2000" b="1" dirty="0" smtClean="0"/>
          </a:p>
          <a:p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741067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1"/>
            <a:ext cx="12192000" cy="701337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Regal </a:t>
            </a:r>
            <a:r>
              <a:rPr lang="en-US" sz="3200" b="1" dirty="0"/>
              <a:t>Fritillary </a:t>
            </a:r>
            <a:r>
              <a:rPr lang="en-US" sz="3200" b="1" dirty="0" smtClean="0"/>
              <a:t>Butterfly, </a:t>
            </a:r>
            <a:r>
              <a:rPr lang="en-US" sz="1600" b="1" dirty="0" smtClean="0"/>
              <a:t>(Endangered Species)</a:t>
            </a:r>
            <a:endParaRPr lang="en-US" sz="1600" b="1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181893" y="1280160"/>
            <a:ext cx="3776328" cy="454986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/>
              <a:t>Regal Fritillary Butterfly</a:t>
            </a:r>
            <a:endParaRPr lang="en-US" sz="1800" b="1" dirty="0" smtClean="0"/>
          </a:p>
          <a:p>
            <a:pPr algn="l"/>
            <a:endParaRPr lang="en-US" sz="1800" b="1" dirty="0" smtClean="0"/>
          </a:p>
          <a:p>
            <a:pPr marL="342900" indent="-342900" algn="l">
              <a:buFont typeface="Courier New" panose="02070309020205020404" pitchFamily="49" charset="0"/>
              <a:buChar char="o"/>
            </a:pPr>
            <a:r>
              <a:rPr lang="en-US" sz="1800" dirty="0" smtClean="0"/>
              <a:t>Goal of treatment – Increase the size of the butterfly habitat.</a:t>
            </a:r>
          </a:p>
          <a:p>
            <a:pPr marL="342900" indent="-342900" algn="l">
              <a:buFont typeface="Courier New" panose="02070309020205020404" pitchFamily="49" charset="0"/>
              <a:buChar char="o"/>
            </a:pPr>
            <a:r>
              <a:rPr lang="en-US" sz="1800" dirty="0" smtClean="0"/>
              <a:t>Pre treatment – total  area available for butterfly habitat – 27 acres.</a:t>
            </a:r>
          </a:p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en-US" sz="1800" dirty="0" smtClean="0"/>
              <a:t>Post treatment - </a:t>
            </a:r>
            <a:r>
              <a:rPr lang="en-US" sz="1800" dirty="0"/>
              <a:t>– total  </a:t>
            </a:r>
            <a:r>
              <a:rPr lang="en-US" sz="1800" dirty="0" smtClean="0"/>
              <a:t>area </a:t>
            </a:r>
            <a:r>
              <a:rPr lang="en-US" sz="1800" dirty="0"/>
              <a:t>available for butterfly habitat – </a:t>
            </a:r>
            <a:r>
              <a:rPr lang="en-US" sz="1800" dirty="0" smtClean="0"/>
              <a:t>60 acres.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b="1" dirty="0"/>
          </a:p>
          <a:p>
            <a:pPr marL="342900" indent="-342900" algn="l">
              <a:buFont typeface="Courier New" panose="02070309020205020404" pitchFamily="49" charset="0"/>
              <a:buChar char="o"/>
            </a:pPr>
            <a:endParaRPr lang="en-US" sz="1800" b="1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b="1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b="1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b="1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b="1" dirty="0" smtClean="0"/>
          </a:p>
          <a:p>
            <a:pPr algn="l"/>
            <a:endParaRPr lang="en-US" sz="2000" b="1" dirty="0" smtClean="0"/>
          </a:p>
          <a:p>
            <a:endParaRPr lang="en-US" sz="2000" b="1" dirty="0"/>
          </a:p>
          <a:p>
            <a:endParaRPr lang="en-US" sz="2000" b="1" dirty="0" smtClean="0"/>
          </a:p>
          <a:p>
            <a:endParaRPr lang="en-US" sz="2000" b="1" dirty="0"/>
          </a:p>
          <a:p>
            <a:endParaRPr lang="en-US" sz="2000" b="1" dirty="0" smtClean="0"/>
          </a:p>
          <a:p>
            <a:endParaRPr lang="en-US" sz="2000" b="1" dirty="0"/>
          </a:p>
          <a:p>
            <a:endParaRPr lang="en-US" sz="2000" b="1" dirty="0" smtClean="0"/>
          </a:p>
          <a:p>
            <a:endParaRPr lang="en-US" sz="2000" b="1" dirty="0"/>
          </a:p>
          <a:p>
            <a:endParaRPr lang="en-US" sz="2000" b="1" dirty="0" smtClean="0"/>
          </a:p>
          <a:p>
            <a:endParaRPr lang="en-US" sz="2000" b="1" dirty="0"/>
          </a:p>
        </p:txBody>
      </p:sp>
      <p:pic>
        <p:nvPicPr>
          <p:cNvPr id="3086" name="Picture 14" descr="Regal Fritillary Butterfl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13" y="934516"/>
            <a:ext cx="7519382" cy="566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6016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43191"/>
            <a:ext cx="12192000" cy="515566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cs typeface="Arial" panose="020B0604020202020204" pitchFamily="34" charset="0"/>
              </a:rPr>
              <a:t>Contracting Options</a:t>
            </a:r>
            <a:endParaRPr lang="en-US" sz="4000" b="1" dirty="0">
              <a:cs typeface="Arial" panose="020B0604020202020204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97654" y="1296141"/>
            <a:ext cx="11709647" cy="467189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6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lnSpc>
                <a:spcPct val="200000"/>
              </a:lnSpc>
              <a:buFont typeface="Courier New" panose="02070309020205020404" pitchFamily="49" charset="0"/>
              <a:buChar char="o"/>
            </a:pPr>
            <a:r>
              <a:rPr lang="en-US" sz="2900" b="1" dirty="0" smtClean="0">
                <a:solidFill>
                  <a:prstClr val="black"/>
                </a:solidFill>
              </a:rPr>
              <a:t>Training </a:t>
            </a:r>
            <a:r>
              <a:rPr lang="en-US" sz="2900" b="1" smtClean="0">
                <a:solidFill>
                  <a:prstClr val="black"/>
                </a:solidFill>
              </a:rPr>
              <a:t>Support System (TSS)</a:t>
            </a:r>
          </a:p>
          <a:p>
            <a:pPr marL="457200" indent="-457200" algn="l">
              <a:lnSpc>
                <a:spcPct val="200000"/>
              </a:lnSpc>
              <a:buFont typeface="Courier New" panose="02070309020205020404" pitchFamily="49" charset="0"/>
              <a:buChar char="o"/>
            </a:pPr>
            <a:r>
              <a:rPr lang="en-US" sz="2900" b="1" dirty="0" smtClean="0">
                <a:solidFill>
                  <a:prstClr val="black"/>
                </a:solidFill>
              </a:rPr>
              <a:t>GSA</a:t>
            </a:r>
          </a:p>
          <a:p>
            <a:pPr marL="457200" indent="-457200" algn="l">
              <a:lnSpc>
                <a:spcPct val="200000"/>
              </a:lnSpc>
              <a:buFont typeface="Courier New" panose="02070309020205020404" pitchFamily="49" charset="0"/>
              <a:buChar char="o"/>
            </a:pPr>
            <a:r>
              <a:rPr lang="en-US" sz="2900" b="1" dirty="0" smtClean="0">
                <a:solidFill>
                  <a:prstClr val="black"/>
                </a:solidFill>
              </a:rPr>
              <a:t>Service Disabled Partners</a:t>
            </a:r>
          </a:p>
          <a:p>
            <a:pPr marL="457200" indent="-457200" algn="l">
              <a:lnSpc>
                <a:spcPct val="200000"/>
              </a:lnSpc>
              <a:buFont typeface="Courier New" panose="02070309020205020404" pitchFamily="49" charset="0"/>
              <a:buChar char="o"/>
            </a:pPr>
            <a:r>
              <a:rPr lang="en-US" sz="2900" b="1" dirty="0" smtClean="0">
                <a:solidFill>
                  <a:prstClr val="black"/>
                </a:solidFill>
              </a:rPr>
              <a:t>Small Business Partners</a:t>
            </a:r>
          </a:p>
          <a:p>
            <a:pPr marL="457200" indent="-457200" algn="l">
              <a:lnSpc>
                <a:spcPct val="200000"/>
              </a:lnSpc>
              <a:buFont typeface="Courier New" panose="02070309020205020404" pitchFamily="49" charset="0"/>
              <a:buChar char="o"/>
            </a:pPr>
            <a:r>
              <a:rPr lang="en-US" sz="2900" b="1" dirty="0" smtClean="0">
                <a:solidFill>
                  <a:prstClr val="black"/>
                </a:solidFill>
              </a:rPr>
              <a:t>Native Hawaiian Organization (NHO)</a:t>
            </a:r>
          </a:p>
          <a:p>
            <a:pPr marL="457200" indent="-457200" algn="l">
              <a:lnSpc>
                <a:spcPct val="200000"/>
              </a:lnSpc>
              <a:buFont typeface="Courier New" panose="02070309020205020404" pitchFamily="49" charset="0"/>
              <a:buChar char="o"/>
            </a:pPr>
            <a:r>
              <a:rPr lang="en-US" sz="2900" b="1" dirty="0" smtClean="0">
                <a:solidFill>
                  <a:prstClr val="black"/>
                </a:solidFill>
              </a:rPr>
              <a:t>Corps of Engineers</a:t>
            </a:r>
          </a:p>
          <a:p>
            <a:pPr marL="457200" indent="-457200" algn="l">
              <a:lnSpc>
                <a:spcPct val="200000"/>
              </a:lnSpc>
              <a:buFont typeface="Courier New" panose="02070309020205020404" pitchFamily="49" charset="0"/>
              <a:buChar char="o"/>
            </a:pPr>
            <a:r>
              <a:rPr lang="en-US" sz="2900" b="1" dirty="0" smtClean="0">
                <a:solidFill>
                  <a:prstClr val="black"/>
                </a:solidFill>
              </a:rPr>
              <a:t>Department of Justice</a:t>
            </a:r>
          </a:p>
          <a:p>
            <a:pPr marL="457200" indent="-457200" algn="l">
              <a:lnSpc>
                <a:spcPct val="200000"/>
              </a:lnSpc>
              <a:buFont typeface="Courier New" panose="02070309020205020404" pitchFamily="49" charset="0"/>
              <a:buChar char="o"/>
            </a:pPr>
            <a:r>
              <a:rPr lang="en-US" sz="2900" b="1" dirty="0" smtClean="0">
                <a:solidFill>
                  <a:prstClr val="black"/>
                </a:solidFill>
              </a:rPr>
              <a:t>MIPR</a:t>
            </a:r>
          </a:p>
          <a:p>
            <a:pPr algn="l"/>
            <a:endParaRPr lang="en-US" sz="2000" b="1" dirty="0" smtClean="0">
              <a:solidFill>
                <a:prstClr val="black"/>
              </a:solidFill>
            </a:endParaRPr>
          </a:p>
          <a:p>
            <a:endParaRPr lang="en-US" sz="2000" b="1" dirty="0" smtClean="0">
              <a:solidFill>
                <a:prstClr val="black"/>
              </a:solidFill>
            </a:endParaRPr>
          </a:p>
          <a:p>
            <a:endParaRPr lang="en-US" sz="2000" b="1" dirty="0" smtClean="0">
              <a:solidFill>
                <a:prstClr val="black"/>
              </a:solidFill>
            </a:endParaRPr>
          </a:p>
          <a:p>
            <a:endParaRPr lang="en-US" sz="2000" b="1" dirty="0" smtClean="0">
              <a:solidFill>
                <a:prstClr val="black"/>
              </a:solidFill>
            </a:endParaRPr>
          </a:p>
          <a:p>
            <a:endParaRPr lang="en-US" sz="2000" b="1" dirty="0" smtClean="0">
              <a:solidFill>
                <a:prstClr val="black"/>
              </a:solidFill>
            </a:endParaRPr>
          </a:p>
          <a:p>
            <a:endParaRPr lang="en-US" sz="2000" b="1" dirty="0">
              <a:solidFill>
                <a:prstClr val="black"/>
              </a:solidFill>
            </a:endParaRPr>
          </a:p>
          <a:p>
            <a:endParaRPr lang="en-US" sz="2000" b="1" dirty="0" smtClean="0">
              <a:solidFill>
                <a:prstClr val="black"/>
              </a:solidFill>
            </a:endParaRPr>
          </a:p>
          <a:p>
            <a:endParaRPr lang="en-US" sz="2000" b="1" dirty="0">
              <a:solidFill>
                <a:prstClr val="black"/>
              </a:solidFill>
            </a:endParaRPr>
          </a:p>
          <a:p>
            <a:endParaRPr lang="en-US" sz="2000" b="1" dirty="0" smtClean="0">
              <a:solidFill>
                <a:prstClr val="black"/>
              </a:solidFill>
            </a:endParaRPr>
          </a:p>
          <a:p>
            <a:endParaRPr lang="en-US" sz="2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945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442434"/>
            <a:ext cx="12192000" cy="1519707"/>
          </a:xfrm>
        </p:spPr>
        <p:txBody>
          <a:bodyPr>
            <a:noAutofit/>
          </a:bodyPr>
          <a:lstStyle/>
          <a:p>
            <a:r>
              <a:rPr lang="en-US" sz="7200" b="1" dirty="0" smtClean="0">
                <a:cs typeface="Arial" panose="020B0604020202020204" pitchFamily="34" charset="0"/>
              </a:rPr>
              <a:t>Thank You</a:t>
            </a:r>
            <a:endParaRPr lang="en-US" sz="7200" b="1" dirty="0">
              <a:cs typeface="Arial" panose="020B0604020202020204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97654" y="1296141"/>
            <a:ext cx="11709647" cy="397237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000" b="1" dirty="0" smtClean="0">
              <a:solidFill>
                <a:prstClr val="black"/>
              </a:solidFill>
            </a:endParaRPr>
          </a:p>
          <a:p>
            <a:endParaRPr lang="en-US" sz="2000" b="1" dirty="0">
              <a:solidFill>
                <a:prstClr val="black"/>
              </a:solidFill>
            </a:endParaRPr>
          </a:p>
          <a:p>
            <a:endParaRPr lang="en-US" sz="2000" b="1" dirty="0" smtClean="0">
              <a:solidFill>
                <a:prstClr val="black"/>
              </a:solidFill>
            </a:endParaRPr>
          </a:p>
          <a:p>
            <a:endParaRPr lang="en-US" sz="2000" b="1" dirty="0">
              <a:solidFill>
                <a:prstClr val="black"/>
              </a:solidFill>
            </a:endParaRPr>
          </a:p>
          <a:p>
            <a:endParaRPr lang="en-US" sz="2000" b="1" dirty="0" smtClean="0">
              <a:solidFill>
                <a:prstClr val="black"/>
              </a:solidFill>
            </a:endParaRPr>
          </a:p>
          <a:p>
            <a:endParaRPr lang="en-US" sz="2000" b="1" dirty="0">
              <a:solidFill>
                <a:prstClr val="black"/>
              </a:solidFill>
            </a:endParaRPr>
          </a:p>
          <a:p>
            <a:endParaRPr lang="en-US" sz="2000" b="1" dirty="0" smtClean="0">
              <a:solidFill>
                <a:prstClr val="black"/>
              </a:solidFill>
            </a:endParaRPr>
          </a:p>
          <a:p>
            <a:endParaRPr lang="en-US" sz="2000" b="1" dirty="0">
              <a:solidFill>
                <a:prstClr val="black"/>
              </a:solidFill>
            </a:endParaRPr>
          </a:p>
          <a:p>
            <a:endParaRPr lang="en-US" sz="2000" b="1" dirty="0" smtClean="0">
              <a:solidFill>
                <a:prstClr val="black"/>
              </a:solidFill>
            </a:endParaRPr>
          </a:p>
          <a:p>
            <a:endParaRPr lang="en-US" sz="2000" b="1" dirty="0">
              <a:solidFill>
                <a:prstClr val="black"/>
              </a:solidFill>
            </a:endParaRPr>
          </a:p>
        </p:txBody>
      </p:sp>
      <p:pic>
        <p:nvPicPr>
          <p:cNvPr id="4" name="Picture 4" descr="Crop Production Servic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452" y="3528185"/>
            <a:ext cx="3466668" cy="1448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2159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141316"/>
            <a:ext cx="12025746" cy="1166426"/>
          </a:xfrm>
        </p:spPr>
        <p:txBody>
          <a:bodyPr>
            <a:normAutofit fontScale="90000"/>
          </a:bodyPr>
          <a:lstStyle/>
          <a:p>
            <a:pPr algn="l"/>
            <a:r>
              <a:rPr lang="en-US" sz="2000" b="1" dirty="0"/>
              <a:t/>
            </a:r>
            <a:br>
              <a:rPr lang="en-US" sz="2000" b="1" dirty="0"/>
            </a:br>
            <a:r>
              <a:rPr lang="en-US" sz="4400" b="1" dirty="0" smtClean="0"/>
              <a:t>Federal Natural Resource Division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dirty="0"/>
              <a:t/>
            </a:r>
            <a:br>
              <a:rPr lang="en-US" sz="2000" b="1" dirty="0"/>
            </a:br>
            <a:endParaRPr lang="en-US" sz="2000" b="1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9044247" y="457200"/>
            <a:ext cx="3147753" cy="537283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b="1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b="1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b="1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b="1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b="1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b="1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b="1" dirty="0" smtClean="0"/>
          </a:p>
          <a:p>
            <a:pPr algn="l"/>
            <a:endParaRPr lang="en-US" sz="2000" b="1" dirty="0" smtClean="0"/>
          </a:p>
          <a:p>
            <a:endParaRPr lang="en-US" sz="2000" b="1" dirty="0"/>
          </a:p>
          <a:p>
            <a:endParaRPr lang="en-US" sz="2000" b="1" dirty="0" smtClean="0"/>
          </a:p>
          <a:p>
            <a:endParaRPr lang="en-US" sz="2000" b="1" dirty="0"/>
          </a:p>
          <a:p>
            <a:endParaRPr lang="en-US" sz="2000" b="1" dirty="0" smtClean="0"/>
          </a:p>
          <a:p>
            <a:endParaRPr lang="en-US" sz="2000" b="1" dirty="0"/>
          </a:p>
          <a:p>
            <a:endParaRPr lang="en-US" sz="2000" b="1" dirty="0" smtClean="0"/>
          </a:p>
          <a:p>
            <a:endParaRPr lang="en-US" sz="2000" b="1" dirty="0"/>
          </a:p>
          <a:p>
            <a:endParaRPr lang="en-US" sz="2000" b="1" dirty="0" smtClean="0"/>
          </a:p>
          <a:p>
            <a:endParaRPr lang="en-US" sz="2000" b="1" dirty="0"/>
          </a:p>
        </p:txBody>
      </p:sp>
      <p:pic>
        <p:nvPicPr>
          <p:cNvPr id="1028" name="Picture 4" descr="Crop Production Servic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9773" y="565264"/>
            <a:ext cx="3006192" cy="1256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71021" y="1487978"/>
            <a:ext cx="8675110" cy="603768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Courier New" panose="02070309020205020404" pitchFamily="49" charset="0"/>
              <a:buChar char="o"/>
            </a:pPr>
            <a:r>
              <a:rPr lang="en-US" sz="2500" dirty="0" smtClean="0"/>
              <a:t>Project was first started in 2004</a:t>
            </a:r>
          </a:p>
          <a:p>
            <a:pPr marL="457200" indent="-457200" algn="l">
              <a:buFont typeface="Courier New" panose="02070309020205020404" pitchFamily="49" charset="0"/>
              <a:buChar char="o"/>
            </a:pPr>
            <a:r>
              <a:rPr lang="en-US" sz="2500" dirty="0" smtClean="0"/>
              <a:t>Started working as a team in 2008</a:t>
            </a:r>
          </a:p>
          <a:p>
            <a:pPr marL="457200" indent="-457200" algn="l">
              <a:buFont typeface="Courier New" panose="02070309020205020404" pitchFamily="49" charset="0"/>
              <a:buChar char="o"/>
            </a:pPr>
            <a:r>
              <a:rPr lang="en-US" sz="2500" dirty="0" smtClean="0"/>
              <a:t>CPS team members have done service work or sold product at over 30 different installations</a:t>
            </a:r>
          </a:p>
          <a:p>
            <a:pPr marL="457200" indent="-457200" algn="l">
              <a:buFont typeface="Courier New" panose="02070309020205020404" pitchFamily="49" charset="0"/>
              <a:buChar char="o"/>
            </a:pPr>
            <a:r>
              <a:rPr lang="en-US" sz="2500" dirty="0" smtClean="0"/>
              <a:t>Initiated 2007 &amp; 2010 congressional surveys highlighting vegetation impediments to training </a:t>
            </a:r>
            <a:endParaRPr lang="en-US" sz="1800" b="1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b="1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b="1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b="1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b="1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b="1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b="1" dirty="0" smtClean="0"/>
          </a:p>
          <a:p>
            <a:pPr algn="l"/>
            <a:endParaRPr lang="en-US" sz="2000" b="1" dirty="0" smtClean="0"/>
          </a:p>
          <a:p>
            <a:endParaRPr lang="en-US" sz="2000" b="1" dirty="0"/>
          </a:p>
          <a:p>
            <a:endParaRPr lang="en-US" sz="2000" b="1" dirty="0" smtClean="0"/>
          </a:p>
          <a:p>
            <a:endParaRPr lang="en-US" sz="2000" b="1" dirty="0"/>
          </a:p>
          <a:p>
            <a:endParaRPr lang="en-US" sz="2000" b="1" dirty="0" smtClean="0"/>
          </a:p>
          <a:p>
            <a:endParaRPr lang="en-US" sz="2000" b="1" dirty="0"/>
          </a:p>
          <a:p>
            <a:endParaRPr lang="en-US" sz="2000" b="1" dirty="0" smtClean="0"/>
          </a:p>
          <a:p>
            <a:endParaRPr lang="en-US" sz="2000" b="1" dirty="0"/>
          </a:p>
          <a:p>
            <a:endParaRPr lang="en-US" sz="2000" b="1" dirty="0" smtClean="0"/>
          </a:p>
          <a:p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640731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79646"/>
            <a:ext cx="12192000" cy="576565"/>
          </a:xfrm>
        </p:spPr>
        <p:txBody>
          <a:bodyPr>
            <a:normAutofit fontScale="90000"/>
          </a:bodyPr>
          <a:lstStyle/>
          <a:p>
            <a:r>
              <a:rPr lang="en-US" sz="4400" b="1" dirty="0" smtClean="0"/>
              <a:t>Who is CPS</a:t>
            </a:r>
            <a:r>
              <a:rPr lang="en-US" sz="1050" b="1" dirty="0"/>
              <a:t/>
            </a:r>
            <a:br>
              <a:rPr lang="en-US" sz="1050" b="1" dirty="0"/>
            </a:br>
            <a:r>
              <a:rPr lang="en-US" sz="2000" b="1" dirty="0"/>
              <a:t/>
            </a:r>
            <a:br>
              <a:rPr lang="en-US" sz="2000" b="1" dirty="0"/>
            </a:br>
            <a:r>
              <a:rPr lang="en-US" sz="2000" b="1" dirty="0"/>
              <a:t/>
            </a:r>
            <a:br>
              <a:rPr lang="en-US" sz="2000" b="1" dirty="0"/>
            </a:br>
            <a:endParaRPr lang="en-US" sz="2000" b="1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371643" y="372862"/>
            <a:ext cx="3820357" cy="545716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b="1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b="1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b="1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b="1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b="1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b="1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b="1" dirty="0" smtClean="0"/>
          </a:p>
          <a:p>
            <a:pPr algn="l"/>
            <a:endParaRPr lang="en-US" sz="2000" b="1" dirty="0" smtClean="0"/>
          </a:p>
          <a:p>
            <a:endParaRPr lang="en-US" sz="2000" b="1" dirty="0"/>
          </a:p>
          <a:p>
            <a:endParaRPr lang="en-US" sz="2000" b="1" dirty="0" smtClean="0"/>
          </a:p>
          <a:p>
            <a:endParaRPr lang="en-US" sz="2000" b="1" dirty="0"/>
          </a:p>
          <a:p>
            <a:endParaRPr lang="en-US" sz="2000" b="1" dirty="0" smtClean="0"/>
          </a:p>
          <a:p>
            <a:endParaRPr lang="en-US" sz="2000" b="1" dirty="0"/>
          </a:p>
          <a:p>
            <a:endParaRPr lang="en-US" sz="2000" b="1" dirty="0" smtClean="0"/>
          </a:p>
          <a:p>
            <a:endParaRPr lang="en-US" sz="2000" b="1" dirty="0"/>
          </a:p>
          <a:p>
            <a:endParaRPr lang="en-US" sz="2000" b="1" dirty="0" smtClean="0"/>
          </a:p>
          <a:p>
            <a:endParaRPr lang="en-US" sz="2000" b="1" dirty="0"/>
          </a:p>
        </p:txBody>
      </p:sp>
      <p:pic>
        <p:nvPicPr>
          <p:cNvPr id="1028" name="Picture 4" descr="Crop Production Servic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9297" y="372862"/>
            <a:ext cx="3466668" cy="1448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62989" y="1219462"/>
            <a:ext cx="844850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• CPS is a global company specializing in both crop and</a:t>
            </a:r>
          </a:p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non-crop vegetation management.</a:t>
            </a:r>
          </a:p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– Specialty business units focusing in:</a:t>
            </a:r>
          </a:p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• Vegetation Management, Forestry &amp; Aquatics</a:t>
            </a:r>
          </a:p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• Government Business Development</a:t>
            </a:r>
          </a:p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• Turf &amp; Ornamental</a:t>
            </a:r>
          </a:p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• Manufacturing – including herbicides, surfactants, insecticides &amp;</a:t>
            </a:r>
          </a:p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fertilizer production “Loveland Products”</a:t>
            </a:r>
          </a:p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• We have a strong national presence across the United</a:t>
            </a:r>
          </a:p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States with more than 8,500 employees and over</a:t>
            </a:r>
          </a:p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14,000 employees worldwide .</a:t>
            </a:r>
          </a:p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• CPS is the largest national distributor in the US with an</a:t>
            </a:r>
          </a:p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annual gross sales of more than $10 billion</a:t>
            </a:r>
          </a:p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• 850+ warehouse locations across the United States</a:t>
            </a:r>
            <a:endParaRPr lang="en-US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96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8371643" y="372862"/>
            <a:ext cx="3820357" cy="545716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b="1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b="1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b="1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b="1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b="1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b="1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b="1" dirty="0" smtClean="0"/>
          </a:p>
          <a:p>
            <a:pPr algn="l"/>
            <a:endParaRPr lang="en-US" sz="2000" b="1" dirty="0" smtClean="0"/>
          </a:p>
          <a:p>
            <a:endParaRPr lang="en-US" sz="2000" b="1" dirty="0"/>
          </a:p>
          <a:p>
            <a:endParaRPr lang="en-US" sz="2000" b="1" dirty="0" smtClean="0"/>
          </a:p>
          <a:p>
            <a:endParaRPr lang="en-US" sz="2000" b="1" dirty="0"/>
          </a:p>
          <a:p>
            <a:endParaRPr lang="en-US" sz="2000" b="1" dirty="0" smtClean="0"/>
          </a:p>
          <a:p>
            <a:endParaRPr lang="en-US" sz="2000" b="1" dirty="0"/>
          </a:p>
          <a:p>
            <a:endParaRPr lang="en-US" sz="2000" b="1" dirty="0" smtClean="0"/>
          </a:p>
          <a:p>
            <a:endParaRPr lang="en-US" sz="2000" b="1" dirty="0"/>
          </a:p>
          <a:p>
            <a:endParaRPr lang="en-US" sz="2000" b="1" dirty="0" smtClean="0"/>
          </a:p>
          <a:p>
            <a:endParaRPr lang="en-US" sz="2000" b="1" dirty="0"/>
          </a:p>
        </p:txBody>
      </p:sp>
      <p:grpSp>
        <p:nvGrpSpPr>
          <p:cNvPr id="6" name="Group 5"/>
          <p:cNvGrpSpPr/>
          <p:nvPr/>
        </p:nvGrpSpPr>
        <p:grpSpPr>
          <a:xfrm>
            <a:off x="1531937" y="0"/>
            <a:ext cx="10405008" cy="6858000"/>
            <a:chOff x="0" y="0"/>
            <a:chExt cx="10405008" cy="6858000"/>
          </a:xfrm>
        </p:grpSpPr>
        <p:sp>
          <p:nvSpPr>
            <p:cNvPr id="8" name="Rectangle 7"/>
            <p:cNvSpPr/>
            <p:nvPr/>
          </p:nvSpPr>
          <p:spPr>
            <a:xfrm>
              <a:off x="91440" y="78417"/>
              <a:ext cx="2214043" cy="46915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000" b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All Locations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91440" y="387744"/>
              <a:ext cx="2242229" cy="40224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 i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Updated  2/4/10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692140" y="556409"/>
              <a:ext cx="4113877" cy="18075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Points shown include fertilizer storage and similar support locations.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1" name="Picture 10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3048"/>
              <a:ext cx="9128761" cy="6854952"/>
            </a:xfrm>
            <a:prstGeom prst="rect">
              <a:avLst/>
            </a:prstGeom>
          </p:spPr>
        </p:pic>
        <p:sp>
          <p:nvSpPr>
            <p:cNvPr id="12" name="Shape 55"/>
            <p:cNvSpPr/>
            <p:nvPr/>
          </p:nvSpPr>
          <p:spPr>
            <a:xfrm>
              <a:off x="9128125" y="0"/>
              <a:ext cx="0" cy="6858000"/>
            </a:xfrm>
            <a:custGeom>
              <a:avLst/>
              <a:gdLst/>
              <a:ahLst/>
              <a:cxnLst/>
              <a:rect l="0" t="0" r="0" b="0"/>
              <a:pathLst>
                <a:path h="6858000">
                  <a:moveTo>
                    <a:pt x="0" y="6858000"/>
                  </a:moveTo>
                  <a:lnTo>
                    <a:pt x="0" y="0"/>
                  </a:lnTo>
                </a:path>
              </a:pathLst>
            </a:custGeom>
            <a:ln w="9525" cap="flat">
              <a:miter lim="101600"/>
            </a:ln>
          </p:spPr>
          <p:style>
            <a:lnRef idx="1">
              <a:srgbClr val="00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13" name="Picture 12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0" y="5812536"/>
              <a:ext cx="1603248" cy="1045464"/>
            </a:xfrm>
            <a:prstGeom prst="rect">
              <a:avLst/>
            </a:prstGeom>
          </p:spPr>
        </p:pic>
        <p:sp>
          <p:nvSpPr>
            <p:cNvPr id="14" name="Shape 58"/>
            <p:cNvSpPr/>
            <p:nvPr/>
          </p:nvSpPr>
          <p:spPr>
            <a:xfrm>
              <a:off x="0" y="5807075"/>
              <a:ext cx="1604963" cy="1050925"/>
            </a:xfrm>
            <a:custGeom>
              <a:avLst/>
              <a:gdLst/>
              <a:ahLst/>
              <a:cxnLst/>
              <a:rect l="0" t="0" r="0" b="0"/>
              <a:pathLst>
                <a:path w="1604963" h="1050925">
                  <a:moveTo>
                    <a:pt x="1604963" y="1050925"/>
                  </a:moveTo>
                  <a:lnTo>
                    <a:pt x="1604963" y="0"/>
                  </a:lnTo>
                  <a:lnTo>
                    <a:pt x="0" y="0"/>
                  </a:lnTo>
                </a:path>
              </a:pathLst>
            </a:custGeom>
            <a:ln w="9525" cap="flat">
              <a:miter lim="101600"/>
            </a:ln>
          </p:spPr>
          <p:style>
            <a:lnRef idx="1">
              <a:srgbClr val="00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15" name="Picture 14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2811272" y="149352"/>
              <a:ext cx="6257545" cy="484632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2910840" y="185761"/>
              <a:ext cx="7494168" cy="59276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550" b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CPS Warehouse Locations – US and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910841" y="571316"/>
              <a:ext cx="1660182" cy="59276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550" b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Canada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5369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2012 – 2014 Installation Programs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49947451"/>
              </p:ext>
            </p:extLst>
          </p:nvPr>
        </p:nvGraphicFramePr>
        <p:xfrm>
          <a:off x="406400" y="1554163"/>
          <a:ext cx="11582400" cy="42098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0400"/>
                <a:gridCol w="1930400"/>
                <a:gridCol w="1930400"/>
                <a:gridCol w="1930400"/>
                <a:gridCol w="1930400"/>
                <a:gridCol w="1930400"/>
              </a:tblGrid>
              <a:tr h="451222">
                <a:tc gridSpan="2">
                  <a:txBody>
                    <a:bodyPr/>
                    <a:lstStyle/>
                    <a:p>
                      <a:r>
                        <a:rPr lang="en-US" dirty="0" smtClean="0"/>
                        <a:t>Northeast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dirty="0" smtClean="0"/>
                        <a:t>Southeast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dirty="0" smtClean="0"/>
                        <a:t>Other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51222">
                <a:tc gridSpan="2"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70C0"/>
                          </a:solidFill>
                        </a:rPr>
                        <a:t>Fort</a:t>
                      </a:r>
                      <a:r>
                        <a:rPr lang="en-US" b="1" baseline="0" dirty="0" smtClean="0">
                          <a:solidFill>
                            <a:srgbClr val="0070C0"/>
                          </a:solidFill>
                        </a:rPr>
                        <a:t> Drum</a:t>
                      </a:r>
                      <a:endParaRPr lang="en-US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dirty="0" smtClean="0"/>
                        <a:t>Fort Stewart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dirty="0" smtClean="0"/>
                        <a:t>Fort Campbell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51222">
                <a:tc gridSpan="2"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70C0"/>
                          </a:solidFill>
                        </a:rPr>
                        <a:t>West Point</a:t>
                      </a:r>
                      <a:endParaRPr lang="en-US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70C0"/>
                          </a:solidFill>
                        </a:rPr>
                        <a:t>Fort Gordon</a:t>
                      </a:r>
                      <a:endParaRPr lang="en-US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70C0"/>
                          </a:solidFill>
                        </a:rPr>
                        <a:t>Fort Sill </a:t>
                      </a:r>
                      <a:endParaRPr lang="en-US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51222">
                <a:tc gridSpan="2"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70C0"/>
                          </a:solidFill>
                        </a:rPr>
                        <a:t>Fort Devens</a:t>
                      </a:r>
                      <a:endParaRPr lang="en-US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dirty="0" smtClean="0"/>
                        <a:t>Fort Jackson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dirty="0" smtClean="0"/>
                        <a:t>Texas Army Guard (Camp Swift)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51222">
                <a:tc gridSpan="2"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70C0"/>
                          </a:solidFill>
                        </a:rPr>
                        <a:t>Tobyhanna Army Depot</a:t>
                      </a:r>
                      <a:endParaRPr lang="en-US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dirty="0" smtClean="0"/>
                        <a:t>Fort Pickett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70C0"/>
                          </a:solidFill>
                        </a:rPr>
                        <a:t>Fort Hood</a:t>
                      </a:r>
                      <a:endParaRPr lang="en-US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43228">
                <a:tc gridSpan="2"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70C0"/>
                          </a:solidFill>
                        </a:rPr>
                        <a:t>Fort Indiantown Gap</a:t>
                      </a:r>
                      <a:endParaRPr lang="en-US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dirty="0" smtClean="0"/>
                        <a:t>Fort Eustis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70C0"/>
                          </a:solidFill>
                        </a:rPr>
                        <a:t>Fort</a:t>
                      </a:r>
                      <a:r>
                        <a:rPr lang="en-US" b="1" baseline="0" dirty="0" smtClean="0">
                          <a:solidFill>
                            <a:srgbClr val="0070C0"/>
                          </a:solidFill>
                        </a:rPr>
                        <a:t> Hunter Liggett</a:t>
                      </a:r>
                      <a:endParaRPr lang="en-US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13247">
                <a:tc gridSpan="2">
                  <a:txBody>
                    <a:bodyPr/>
                    <a:lstStyle/>
                    <a:p>
                      <a:r>
                        <a:rPr lang="en-US" dirty="0" smtClean="0"/>
                        <a:t>Fort AP Hill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dirty="0" smtClean="0"/>
                        <a:t>Fort Lee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70C0"/>
                          </a:solidFill>
                        </a:rPr>
                        <a:t>Schofield Barracks</a:t>
                      </a:r>
                      <a:endParaRPr lang="en-US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50407">
                <a:tc>
                  <a:txBody>
                    <a:bodyPr/>
                    <a:lstStyle/>
                    <a:p>
                      <a:r>
                        <a:rPr lang="en-US" dirty="0" smtClean="0"/>
                        <a:t>Fort Bragg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Camp</a:t>
                      </a:r>
                      <a:r>
                        <a:rPr lang="en-US" baseline="0" dirty="0" smtClean="0"/>
                        <a:t> Blanding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Fort Huachuca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  <a:tr h="2584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  <a:tr h="150407">
                <a:tc gridSpan="2"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70C0"/>
                          </a:solidFill>
                        </a:rPr>
                        <a:t>Moody AFB</a:t>
                      </a:r>
                      <a:endParaRPr lang="en-US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70C0"/>
                          </a:solidFill>
                        </a:rPr>
                        <a:t>Blue indicates 2 or more continuous years</a:t>
                      </a:r>
                      <a:endParaRPr lang="en-US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3668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8022"/>
            <a:ext cx="12192000" cy="736580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OP 9, Fort Drum, PRE </a:t>
            </a:r>
            <a:r>
              <a:rPr lang="en-US" sz="2000" b="1" dirty="0" smtClean="0"/>
              <a:t>and</a:t>
            </a:r>
            <a:r>
              <a:rPr lang="en-US" sz="3200" b="1" dirty="0" smtClean="0"/>
              <a:t> post Treatment, 2007 </a:t>
            </a:r>
            <a:r>
              <a:rPr lang="en-US" sz="1800" b="1" dirty="0" smtClean="0"/>
              <a:t>to</a:t>
            </a:r>
            <a:r>
              <a:rPr lang="en-US" sz="3200" b="1" dirty="0" smtClean="0"/>
              <a:t> 2014</a:t>
            </a:r>
            <a:endParaRPr lang="en-US" sz="3200" b="1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0808413" y="1099335"/>
            <a:ext cx="1383587" cy="5198814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200" b="1" dirty="0" smtClean="0"/>
              <a:t>Lost targets due to vegetation overgrowth</a:t>
            </a:r>
          </a:p>
          <a:p>
            <a:pPr algn="l"/>
            <a:endParaRPr lang="en-US" sz="1200" b="1" dirty="0"/>
          </a:p>
          <a:p>
            <a:pPr algn="l"/>
            <a:r>
              <a:rPr lang="en-US" sz="1200" b="1" dirty="0" smtClean="0"/>
              <a:t>This area has been treated twice over a period of 7 years</a:t>
            </a:r>
            <a:endParaRPr lang="en-US" sz="1200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b="1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b="1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b="1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b="1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b="1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b="1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b="1" dirty="0" smtClean="0"/>
          </a:p>
          <a:p>
            <a:pPr algn="l"/>
            <a:endParaRPr lang="en-US" sz="2000" b="1" dirty="0" smtClean="0"/>
          </a:p>
          <a:p>
            <a:endParaRPr lang="en-US" sz="2000" b="1" dirty="0"/>
          </a:p>
          <a:p>
            <a:endParaRPr lang="en-US" sz="2000" b="1" dirty="0" smtClean="0"/>
          </a:p>
          <a:p>
            <a:endParaRPr lang="en-US" sz="2000" b="1" dirty="0"/>
          </a:p>
          <a:p>
            <a:endParaRPr lang="en-US" sz="2000" b="1" dirty="0" smtClean="0"/>
          </a:p>
          <a:p>
            <a:endParaRPr lang="en-US" sz="2000" b="1" dirty="0"/>
          </a:p>
          <a:p>
            <a:endParaRPr lang="en-US" sz="2000" b="1" dirty="0" smtClean="0"/>
          </a:p>
          <a:p>
            <a:endParaRPr lang="en-US" sz="2000" b="1" dirty="0"/>
          </a:p>
          <a:p>
            <a:endParaRPr lang="en-US" sz="2000" b="1" dirty="0" smtClean="0"/>
          </a:p>
          <a:p>
            <a:endParaRPr lang="en-US" sz="2000" b="1" dirty="0"/>
          </a:p>
        </p:txBody>
      </p:sp>
      <p:sp>
        <p:nvSpPr>
          <p:cNvPr id="3" name="AutoShape 2" descr="https://dhsipg.bl3302.livefilestore.com/y2p1_Ugt2QEK2SGHlcC0uifBLvQqZ61-J8J0mfADUXRbDXjEYmRENZC36_FnexySdf2IuZaodMtf8DEh9D_RyxHWO5m6Qc2g-ABIgR30HXgJJM/OP+9%2c+201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https://dhsipg.bl3302.livefilestore.com/y2p1_Ugt2QEK2SGHlcC0uifBLvQqZ61-J8J0mfADUXRbDXjEYmRENZC36_FnexySdf2IuZaodMtf8DEh9D_RyxHWO5m6Qc2g-ABIgR30HXgJJM/OP+9%2c+2014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https://dhsipg.bl3302.livefilestore.com/y2p1_Ugt2QEK2SGHlcC0uifBLvQqZ61-J8J0mfADUXRbDXjEYmRENZC36_FnexySdf2IuZaodMtf8DEh9D_RyxHWO5m6Qc2g-ABIgR30HXgJJM/OP+9%2c+2014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6023" y="1099336"/>
            <a:ext cx="4962389" cy="37706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17" y="1099334"/>
            <a:ext cx="4647443" cy="3770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378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754602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/>
              <a:t>Invasive Species: Guinea Grass, Medusahead rye, Cheatgrass, fragmities, etc.</a:t>
            </a:r>
            <a:endParaRPr lang="en-US" sz="20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962" y="1094378"/>
            <a:ext cx="7544075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11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1"/>
            <a:ext cx="12192000" cy="719091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Accu-Flo Nozzle</a:t>
            </a:r>
            <a:endParaRPr lang="en-US" sz="32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17" y="1098779"/>
            <a:ext cx="7528266" cy="566928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8540318" y="1098779"/>
            <a:ext cx="3651682" cy="545716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 smtClean="0"/>
              <a:t>Accu-Flo Nozzle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b="1" dirty="0"/>
          </a:p>
          <a:p>
            <a:pPr marL="342900" indent="-342900" algn="l">
              <a:buFont typeface="Courier New" panose="02070309020205020404" pitchFamily="49" charset="0"/>
              <a:buChar char="o"/>
            </a:pPr>
            <a:r>
              <a:rPr lang="en-US" sz="1800" dirty="0" smtClean="0"/>
              <a:t>Designed for helicopter / aircraft delivery systems</a:t>
            </a:r>
          </a:p>
          <a:p>
            <a:pPr marL="342900" indent="-342900" algn="l">
              <a:buFont typeface="Courier New" panose="02070309020205020404" pitchFamily="49" charset="0"/>
              <a:buChar char="o"/>
            </a:pPr>
            <a:r>
              <a:rPr lang="en-US" sz="1800" dirty="0" smtClean="0"/>
              <a:t>Uniform size droplets</a:t>
            </a:r>
          </a:p>
          <a:p>
            <a:pPr marL="342900" indent="-342900" algn="l">
              <a:buFont typeface="Courier New" panose="02070309020205020404" pitchFamily="49" charset="0"/>
              <a:buChar char="o"/>
            </a:pPr>
            <a:r>
              <a:rPr lang="en-US" sz="1800" dirty="0" smtClean="0"/>
              <a:t>Can be used for most applications</a:t>
            </a:r>
          </a:p>
          <a:p>
            <a:pPr marL="342900" indent="-342900" algn="l">
              <a:buFont typeface="Courier New" panose="02070309020205020404" pitchFamily="49" charset="0"/>
              <a:buChar char="o"/>
            </a:pPr>
            <a:r>
              <a:rPr lang="en-US" sz="1800" dirty="0" smtClean="0"/>
              <a:t>Provides consistent, dependable, accurate drift control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b="1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b="1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b="1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b="1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b="1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b="1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b="1" dirty="0" smtClean="0"/>
          </a:p>
          <a:p>
            <a:pPr algn="l"/>
            <a:endParaRPr lang="en-US" sz="2000" b="1" dirty="0" smtClean="0"/>
          </a:p>
          <a:p>
            <a:endParaRPr lang="en-US" sz="2000" b="1" dirty="0"/>
          </a:p>
          <a:p>
            <a:endParaRPr lang="en-US" sz="2000" b="1" dirty="0" smtClean="0"/>
          </a:p>
          <a:p>
            <a:endParaRPr lang="en-US" sz="2000" b="1" dirty="0"/>
          </a:p>
          <a:p>
            <a:endParaRPr lang="en-US" sz="2000" b="1" dirty="0" smtClean="0"/>
          </a:p>
          <a:p>
            <a:endParaRPr lang="en-US" sz="2000" b="1" dirty="0"/>
          </a:p>
          <a:p>
            <a:endParaRPr lang="en-US" sz="2000" b="1" dirty="0" smtClean="0"/>
          </a:p>
          <a:p>
            <a:endParaRPr lang="en-US" sz="2000" b="1" dirty="0"/>
          </a:p>
          <a:p>
            <a:endParaRPr lang="en-US" sz="2000" b="1" dirty="0" smtClean="0"/>
          </a:p>
          <a:p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415236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10285</TotalTime>
  <Words>881</Words>
  <Application>Microsoft Office PowerPoint</Application>
  <PresentationFormat>Widescreen</PresentationFormat>
  <Paragraphs>513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Calibri</vt:lpstr>
      <vt:lpstr>Courier New</vt:lpstr>
      <vt:lpstr>Franklin Gothic Book</vt:lpstr>
      <vt:lpstr>Franklin Gothic Medium</vt:lpstr>
      <vt:lpstr>Times New Roman</vt:lpstr>
      <vt:lpstr>Wingdings 2</vt:lpstr>
      <vt:lpstr>Trek</vt:lpstr>
      <vt:lpstr>  Federal Natural Resource Division  </vt:lpstr>
      <vt:lpstr> Federal Natural Resource Division  </vt:lpstr>
      <vt:lpstr> Federal Natural Resource Division  </vt:lpstr>
      <vt:lpstr>Who is CPS   </vt:lpstr>
      <vt:lpstr>PowerPoint Presentation</vt:lpstr>
      <vt:lpstr>2012 – 2014 Installation Programs</vt:lpstr>
      <vt:lpstr>OP 9, Fort Drum, PRE and post Treatment, 2007 to 2014</vt:lpstr>
      <vt:lpstr>Invasive Species: Guinea Grass, Medusahead rye, Cheatgrass, fragmities, etc.</vt:lpstr>
      <vt:lpstr>Accu-Flo Nozzle</vt:lpstr>
      <vt:lpstr>Batching Operations</vt:lpstr>
      <vt:lpstr>Ft Drum – TimberMark System</vt:lpstr>
      <vt:lpstr>Ft Drum – TimberMark Delineation</vt:lpstr>
      <vt:lpstr>PowerPoint Presentation</vt:lpstr>
      <vt:lpstr>Treatment Area</vt:lpstr>
      <vt:lpstr>PowerPoint Presentation</vt:lpstr>
      <vt:lpstr> Red Cockaded Woodpecker Habitat Restoration (Endangered Species)</vt:lpstr>
      <vt:lpstr>Environmental Considerations   </vt:lpstr>
      <vt:lpstr>Environmental Considerations   </vt:lpstr>
      <vt:lpstr>National Environmental Policy Act (NEPA)    </vt:lpstr>
      <vt:lpstr>Increased Wildlife Activity</vt:lpstr>
      <vt:lpstr>Regal Fritillary Butterfly, (Endangered Species)</vt:lpstr>
      <vt:lpstr>Contracting Options</vt:lpstr>
      <vt:lpstr>Thank You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USAEC Huntsville</dc:title>
  <dc:creator>Crop Production Services</dc:creator>
  <cp:lastModifiedBy>Richard Shampine</cp:lastModifiedBy>
  <cp:revision>103</cp:revision>
  <dcterms:created xsi:type="dcterms:W3CDTF">2013-08-01T01:20:36Z</dcterms:created>
  <dcterms:modified xsi:type="dcterms:W3CDTF">2014-12-01T03:33:16Z</dcterms:modified>
</cp:coreProperties>
</file>